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27"/>
  </p:handoutMasterIdLst>
  <p:sldIdLst>
    <p:sldId id="313" r:id="rId2"/>
    <p:sldId id="312" r:id="rId3"/>
    <p:sldId id="322" r:id="rId4"/>
    <p:sldId id="334" r:id="rId5"/>
    <p:sldId id="315" r:id="rId6"/>
    <p:sldId id="328" r:id="rId7"/>
    <p:sldId id="329" r:id="rId8"/>
    <p:sldId id="330" r:id="rId9"/>
    <p:sldId id="331" r:id="rId10"/>
    <p:sldId id="332" r:id="rId11"/>
    <p:sldId id="327" r:id="rId12"/>
    <p:sldId id="335" r:id="rId13"/>
    <p:sldId id="314" r:id="rId14"/>
    <p:sldId id="319" r:id="rId15"/>
    <p:sldId id="320" r:id="rId16"/>
    <p:sldId id="321" r:id="rId17"/>
    <p:sldId id="336" r:id="rId18"/>
    <p:sldId id="316" r:id="rId19"/>
    <p:sldId id="325" r:id="rId20"/>
    <p:sldId id="323" r:id="rId21"/>
    <p:sldId id="337" r:id="rId22"/>
    <p:sldId id="324" r:id="rId23"/>
    <p:sldId id="317" r:id="rId24"/>
    <p:sldId id="318" r:id="rId25"/>
    <p:sldId id="338" r:id="rId26"/>
  </p:sldIdLst>
  <p:sldSz cx="2743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CC04"/>
    <a:srgbClr val="FFFF99"/>
    <a:srgbClr val="7598E5"/>
    <a:srgbClr val="FF0000"/>
    <a:srgbClr val="3E6EDA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9630" autoAdjust="0"/>
  </p:normalViewPr>
  <p:slideViewPr>
    <p:cSldViewPr>
      <p:cViewPr varScale="1">
        <p:scale>
          <a:sx n="50" d="100"/>
          <a:sy n="50" d="100"/>
        </p:scale>
        <p:origin x="108" y="1020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exar:AE%20Thesis:Analysis3%20-%20SIPS%20Labor%20Loading:Construction%20Activity%20Dur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'Labor Loading'!$B$35</c:f>
              <c:strCache>
                <c:ptCount val="1"/>
                <c:pt idx="0">
                  <c:v>Original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'Labor Loading'!$C$34:$BW$34</c:f>
              <c:numCache>
                <c:formatCode>m/d/yy</c:formatCode>
                <c:ptCount val="73"/>
                <c:pt idx="0">
                  <c:v>41703</c:v>
                </c:pt>
                <c:pt idx="1">
                  <c:v>41710</c:v>
                </c:pt>
                <c:pt idx="2">
                  <c:v>41717</c:v>
                </c:pt>
                <c:pt idx="3">
                  <c:v>41724</c:v>
                </c:pt>
                <c:pt idx="4">
                  <c:v>41731</c:v>
                </c:pt>
                <c:pt idx="5">
                  <c:v>41738</c:v>
                </c:pt>
                <c:pt idx="6">
                  <c:v>41745</c:v>
                </c:pt>
                <c:pt idx="7">
                  <c:v>41752</c:v>
                </c:pt>
                <c:pt idx="8">
                  <c:v>41759</c:v>
                </c:pt>
                <c:pt idx="9">
                  <c:v>41766</c:v>
                </c:pt>
                <c:pt idx="10">
                  <c:v>41773</c:v>
                </c:pt>
                <c:pt idx="11">
                  <c:v>41780</c:v>
                </c:pt>
                <c:pt idx="12">
                  <c:v>41787</c:v>
                </c:pt>
                <c:pt idx="13">
                  <c:v>41794</c:v>
                </c:pt>
                <c:pt idx="14">
                  <c:v>41801</c:v>
                </c:pt>
                <c:pt idx="15">
                  <c:v>41808</c:v>
                </c:pt>
                <c:pt idx="16">
                  <c:v>41815</c:v>
                </c:pt>
                <c:pt idx="17">
                  <c:v>41822</c:v>
                </c:pt>
                <c:pt idx="18">
                  <c:v>41829</c:v>
                </c:pt>
                <c:pt idx="19">
                  <c:v>41836</c:v>
                </c:pt>
                <c:pt idx="20">
                  <c:v>41843</c:v>
                </c:pt>
                <c:pt idx="21">
                  <c:v>41850</c:v>
                </c:pt>
                <c:pt idx="22">
                  <c:v>41857</c:v>
                </c:pt>
                <c:pt idx="23">
                  <c:v>41864</c:v>
                </c:pt>
                <c:pt idx="24">
                  <c:v>41871</c:v>
                </c:pt>
                <c:pt idx="25">
                  <c:v>41878</c:v>
                </c:pt>
                <c:pt idx="26">
                  <c:v>41885</c:v>
                </c:pt>
                <c:pt idx="27">
                  <c:v>41892</c:v>
                </c:pt>
                <c:pt idx="28">
                  <c:v>41899</c:v>
                </c:pt>
                <c:pt idx="29">
                  <c:v>41906</c:v>
                </c:pt>
                <c:pt idx="30">
                  <c:v>41913</c:v>
                </c:pt>
                <c:pt idx="31">
                  <c:v>41920</c:v>
                </c:pt>
                <c:pt idx="32">
                  <c:v>41927</c:v>
                </c:pt>
                <c:pt idx="33">
                  <c:v>41934</c:v>
                </c:pt>
                <c:pt idx="34">
                  <c:v>41941</c:v>
                </c:pt>
                <c:pt idx="35">
                  <c:v>41948</c:v>
                </c:pt>
                <c:pt idx="36">
                  <c:v>41955</c:v>
                </c:pt>
                <c:pt idx="37">
                  <c:v>41962</c:v>
                </c:pt>
                <c:pt idx="38">
                  <c:v>41969</c:v>
                </c:pt>
                <c:pt idx="39">
                  <c:v>41976</c:v>
                </c:pt>
                <c:pt idx="40">
                  <c:v>41983</c:v>
                </c:pt>
                <c:pt idx="41">
                  <c:v>41990</c:v>
                </c:pt>
                <c:pt idx="42">
                  <c:v>41997</c:v>
                </c:pt>
                <c:pt idx="43">
                  <c:v>42004</c:v>
                </c:pt>
                <c:pt idx="44">
                  <c:v>42011</c:v>
                </c:pt>
                <c:pt idx="45">
                  <c:v>42018</c:v>
                </c:pt>
                <c:pt idx="46">
                  <c:v>42025</c:v>
                </c:pt>
                <c:pt idx="47">
                  <c:v>42032</c:v>
                </c:pt>
                <c:pt idx="48">
                  <c:v>42039</c:v>
                </c:pt>
                <c:pt idx="49">
                  <c:v>42046</c:v>
                </c:pt>
                <c:pt idx="50">
                  <c:v>42053</c:v>
                </c:pt>
                <c:pt idx="51">
                  <c:v>42060</c:v>
                </c:pt>
                <c:pt idx="52">
                  <c:v>42067</c:v>
                </c:pt>
                <c:pt idx="53">
                  <c:v>42074</c:v>
                </c:pt>
                <c:pt idx="54">
                  <c:v>42081</c:v>
                </c:pt>
                <c:pt idx="55">
                  <c:v>42088</c:v>
                </c:pt>
                <c:pt idx="56">
                  <c:v>42095</c:v>
                </c:pt>
                <c:pt idx="57">
                  <c:v>42102</c:v>
                </c:pt>
                <c:pt idx="58">
                  <c:v>42109</c:v>
                </c:pt>
                <c:pt idx="59">
                  <c:v>42116</c:v>
                </c:pt>
                <c:pt idx="60">
                  <c:v>42123</c:v>
                </c:pt>
                <c:pt idx="61">
                  <c:v>42130</c:v>
                </c:pt>
                <c:pt idx="62">
                  <c:v>42137</c:v>
                </c:pt>
                <c:pt idx="63">
                  <c:v>42144</c:v>
                </c:pt>
                <c:pt idx="64">
                  <c:v>42151</c:v>
                </c:pt>
                <c:pt idx="65">
                  <c:v>42158</c:v>
                </c:pt>
                <c:pt idx="66">
                  <c:v>42165</c:v>
                </c:pt>
                <c:pt idx="67">
                  <c:v>42172</c:v>
                </c:pt>
                <c:pt idx="68">
                  <c:v>42179</c:v>
                </c:pt>
                <c:pt idx="69">
                  <c:v>42186</c:v>
                </c:pt>
                <c:pt idx="70">
                  <c:v>42193</c:v>
                </c:pt>
                <c:pt idx="71">
                  <c:v>42200</c:v>
                </c:pt>
                <c:pt idx="72">
                  <c:v>42207</c:v>
                </c:pt>
              </c:numCache>
            </c:numRef>
          </c:cat>
          <c:val>
            <c:numRef>
              <c:f>'Labor Loading'!$C$35:$BW$35</c:f>
              <c:numCache>
                <c:formatCode>_(* #,##0_);_(* \(#,##0\);_(* "-"??_);_(@_)</c:formatCode>
                <c:ptCount val="73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6</c:v>
                </c:pt>
                <c:pt idx="5">
                  <c:v>8</c:v>
                </c:pt>
                <c:pt idx="6">
                  <c:v>14</c:v>
                </c:pt>
                <c:pt idx="7">
                  <c:v>8</c:v>
                </c:pt>
                <c:pt idx="8">
                  <c:v>10</c:v>
                </c:pt>
                <c:pt idx="9">
                  <c:v>25</c:v>
                </c:pt>
                <c:pt idx="10">
                  <c:v>30</c:v>
                </c:pt>
                <c:pt idx="11">
                  <c:v>14</c:v>
                </c:pt>
                <c:pt idx="12">
                  <c:v>8</c:v>
                </c:pt>
                <c:pt idx="13">
                  <c:v>78</c:v>
                </c:pt>
                <c:pt idx="14">
                  <c:v>80</c:v>
                </c:pt>
                <c:pt idx="15">
                  <c:v>78</c:v>
                </c:pt>
                <c:pt idx="16">
                  <c:v>86</c:v>
                </c:pt>
                <c:pt idx="17">
                  <c:v>29</c:v>
                </c:pt>
                <c:pt idx="18">
                  <c:v>19</c:v>
                </c:pt>
                <c:pt idx="19">
                  <c:v>29</c:v>
                </c:pt>
                <c:pt idx="20">
                  <c:v>23</c:v>
                </c:pt>
                <c:pt idx="21">
                  <c:v>25</c:v>
                </c:pt>
                <c:pt idx="22">
                  <c:v>31</c:v>
                </c:pt>
                <c:pt idx="23">
                  <c:v>33</c:v>
                </c:pt>
                <c:pt idx="24">
                  <c:v>28</c:v>
                </c:pt>
                <c:pt idx="25">
                  <c:v>36</c:v>
                </c:pt>
                <c:pt idx="26">
                  <c:v>30</c:v>
                </c:pt>
                <c:pt idx="27">
                  <c:v>29</c:v>
                </c:pt>
                <c:pt idx="28">
                  <c:v>45</c:v>
                </c:pt>
                <c:pt idx="29">
                  <c:v>25</c:v>
                </c:pt>
                <c:pt idx="30">
                  <c:v>14</c:v>
                </c:pt>
                <c:pt idx="31">
                  <c:v>13</c:v>
                </c:pt>
                <c:pt idx="32">
                  <c:v>24</c:v>
                </c:pt>
                <c:pt idx="33">
                  <c:v>29</c:v>
                </c:pt>
                <c:pt idx="34">
                  <c:v>40</c:v>
                </c:pt>
                <c:pt idx="35">
                  <c:v>48</c:v>
                </c:pt>
                <c:pt idx="36">
                  <c:v>44</c:v>
                </c:pt>
                <c:pt idx="37">
                  <c:v>37</c:v>
                </c:pt>
                <c:pt idx="38">
                  <c:v>21</c:v>
                </c:pt>
                <c:pt idx="39">
                  <c:v>16</c:v>
                </c:pt>
                <c:pt idx="40">
                  <c:v>13</c:v>
                </c:pt>
                <c:pt idx="41">
                  <c:v>8</c:v>
                </c:pt>
                <c:pt idx="42">
                  <c:v>5</c:v>
                </c:pt>
                <c:pt idx="43">
                  <c:v>2</c:v>
                </c:pt>
                <c:pt idx="44">
                  <c:v>10</c:v>
                </c:pt>
                <c:pt idx="45">
                  <c:v>14</c:v>
                </c:pt>
                <c:pt idx="46">
                  <c:v>14</c:v>
                </c:pt>
                <c:pt idx="47">
                  <c:v>19</c:v>
                </c:pt>
                <c:pt idx="48">
                  <c:v>18</c:v>
                </c:pt>
                <c:pt idx="49">
                  <c:v>15</c:v>
                </c:pt>
                <c:pt idx="50">
                  <c:v>17</c:v>
                </c:pt>
                <c:pt idx="51">
                  <c:v>18</c:v>
                </c:pt>
                <c:pt idx="52">
                  <c:v>17</c:v>
                </c:pt>
                <c:pt idx="53">
                  <c:v>19</c:v>
                </c:pt>
                <c:pt idx="54">
                  <c:v>21</c:v>
                </c:pt>
                <c:pt idx="55">
                  <c:v>18</c:v>
                </c:pt>
                <c:pt idx="56">
                  <c:v>17</c:v>
                </c:pt>
                <c:pt idx="57">
                  <c:v>14</c:v>
                </c:pt>
                <c:pt idx="58">
                  <c:v>12</c:v>
                </c:pt>
                <c:pt idx="59">
                  <c:v>12</c:v>
                </c:pt>
                <c:pt idx="60">
                  <c:v>12</c:v>
                </c:pt>
                <c:pt idx="61">
                  <c:v>12</c:v>
                </c:pt>
                <c:pt idx="62">
                  <c:v>10</c:v>
                </c:pt>
                <c:pt idx="63">
                  <c:v>12</c:v>
                </c:pt>
                <c:pt idx="64">
                  <c:v>14</c:v>
                </c:pt>
                <c:pt idx="65">
                  <c:v>14</c:v>
                </c:pt>
                <c:pt idx="66">
                  <c:v>12</c:v>
                </c:pt>
                <c:pt idx="67">
                  <c:v>10</c:v>
                </c:pt>
                <c:pt idx="68">
                  <c:v>6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'Labor Loading'!$B$36</c:f>
              <c:strCache>
                <c:ptCount val="1"/>
                <c:pt idx="0">
                  <c:v>Proposed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'Labor Loading'!$C$34:$BW$34</c:f>
              <c:numCache>
                <c:formatCode>m/d/yy</c:formatCode>
                <c:ptCount val="73"/>
                <c:pt idx="0">
                  <c:v>41703</c:v>
                </c:pt>
                <c:pt idx="1">
                  <c:v>41710</c:v>
                </c:pt>
                <c:pt idx="2">
                  <c:v>41717</c:v>
                </c:pt>
                <c:pt idx="3">
                  <c:v>41724</c:v>
                </c:pt>
                <c:pt idx="4">
                  <c:v>41731</c:v>
                </c:pt>
                <c:pt idx="5">
                  <c:v>41738</c:v>
                </c:pt>
                <c:pt idx="6">
                  <c:v>41745</c:v>
                </c:pt>
                <c:pt idx="7">
                  <c:v>41752</c:v>
                </c:pt>
                <c:pt idx="8">
                  <c:v>41759</c:v>
                </c:pt>
                <c:pt idx="9">
                  <c:v>41766</c:v>
                </c:pt>
                <c:pt idx="10">
                  <c:v>41773</c:v>
                </c:pt>
                <c:pt idx="11">
                  <c:v>41780</c:v>
                </c:pt>
                <c:pt idx="12">
                  <c:v>41787</c:v>
                </c:pt>
                <c:pt idx="13">
                  <c:v>41794</c:v>
                </c:pt>
                <c:pt idx="14">
                  <c:v>41801</c:v>
                </c:pt>
                <c:pt idx="15">
                  <c:v>41808</c:v>
                </c:pt>
                <c:pt idx="16">
                  <c:v>41815</c:v>
                </c:pt>
                <c:pt idx="17">
                  <c:v>41822</c:v>
                </c:pt>
                <c:pt idx="18">
                  <c:v>41829</c:v>
                </c:pt>
                <c:pt idx="19">
                  <c:v>41836</c:v>
                </c:pt>
                <c:pt idx="20">
                  <c:v>41843</c:v>
                </c:pt>
                <c:pt idx="21">
                  <c:v>41850</c:v>
                </c:pt>
                <c:pt idx="22">
                  <c:v>41857</c:v>
                </c:pt>
                <c:pt idx="23">
                  <c:v>41864</c:v>
                </c:pt>
                <c:pt idx="24">
                  <c:v>41871</c:v>
                </c:pt>
                <c:pt idx="25">
                  <c:v>41878</c:v>
                </c:pt>
                <c:pt idx="26">
                  <c:v>41885</c:v>
                </c:pt>
                <c:pt idx="27">
                  <c:v>41892</c:v>
                </c:pt>
                <c:pt idx="28">
                  <c:v>41899</c:v>
                </c:pt>
                <c:pt idx="29">
                  <c:v>41906</c:v>
                </c:pt>
                <c:pt idx="30">
                  <c:v>41913</c:v>
                </c:pt>
                <c:pt idx="31">
                  <c:v>41920</c:v>
                </c:pt>
                <c:pt idx="32">
                  <c:v>41927</c:v>
                </c:pt>
                <c:pt idx="33">
                  <c:v>41934</c:v>
                </c:pt>
                <c:pt idx="34">
                  <c:v>41941</c:v>
                </c:pt>
                <c:pt idx="35">
                  <c:v>41948</c:v>
                </c:pt>
                <c:pt idx="36">
                  <c:v>41955</c:v>
                </c:pt>
                <c:pt idx="37">
                  <c:v>41962</c:v>
                </c:pt>
                <c:pt idx="38">
                  <c:v>41969</c:v>
                </c:pt>
                <c:pt idx="39">
                  <c:v>41976</c:v>
                </c:pt>
                <c:pt idx="40">
                  <c:v>41983</c:v>
                </c:pt>
                <c:pt idx="41">
                  <c:v>41990</c:v>
                </c:pt>
                <c:pt idx="42">
                  <c:v>41997</c:v>
                </c:pt>
                <c:pt idx="43">
                  <c:v>42004</c:v>
                </c:pt>
                <c:pt idx="44">
                  <c:v>42011</c:v>
                </c:pt>
                <c:pt idx="45">
                  <c:v>42018</c:v>
                </c:pt>
                <c:pt idx="46">
                  <c:v>42025</c:v>
                </c:pt>
                <c:pt idx="47">
                  <c:v>42032</c:v>
                </c:pt>
                <c:pt idx="48">
                  <c:v>42039</c:v>
                </c:pt>
                <c:pt idx="49">
                  <c:v>42046</c:v>
                </c:pt>
                <c:pt idx="50">
                  <c:v>42053</c:v>
                </c:pt>
                <c:pt idx="51">
                  <c:v>42060</c:v>
                </c:pt>
                <c:pt idx="52">
                  <c:v>42067</c:v>
                </c:pt>
                <c:pt idx="53">
                  <c:v>42074</c:v>
                </c:pt>
                <c:pt idx="54">
                  <c:v>42081</c:v>
                </c:pt>
                <c:pt idx="55">
                  <c:v>42088</c:v>
                </c:pt>
                <c:pt idx="56">
                  <c:v>42095</c:v>
                </c:pt>
                <c:pt idx="57">
                  <c:v>42102</c:v>
                </c:pt>
                <c:pt idx="58">
                  <c:v>42109</c:v>
                </c:pt>
                <c:pt idx="59">
                  <c:v>42116</c:v>
                </c:pt>
                <c:pt idx="60">
                  <c:v>42123</c:v>
                </c:pt>
                <c:pt idx="61">
                  <c:v>42130</c:v>
                </c:pt>
                <c:pt idx="62">
                  <c:v>42137</c:v>
                </c:pt>
                <c:pt idx="63">
                  <c:v>42144</c:v>
                </c:pt>
                <c:pt idx="64">
                  <c:v>42151</c:v>
                </c:pt>
                <c:pt idx="65">
                  <c:v>42158</c:v>
                </c:pt>
                <c:pt idx="66">
                  <c:v>42165</c:v>
                </c:pt>
                <c:pt idx="67">
                  <c:v>42172</c:v>
                </c:pt>
                <c:pt idx="68">
                  <c:v>42179</c:v>
                </c:pt>
                <c:pt idx="69">
                  <c:v>42186</c:v>
                </c:pt>
                <c:pt idx="70">
                  <c:v>42193</c:v>
                </c:pt>
                <c:pt idx="71">
                  <c:v>42200</c:v>
                </c:pt>
                <c:pt idx="72">
                  <c:v>42207</c:v>
                </c:pt>
              </c:numCache>
            </c:numRef>
          </c:cat>
          <c:val>
            <c:numRef>
              <c:f>'Labor Loading'!$C$36:$BW$36</c:f>
              <c:numCache>
                <c:formatCode>_(* #,##0_);_(* \(#,##0\);_(* "-"??_);_(@_)</c:formatCode>
                <c:ptCount val="73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17</c:v>
                </c:pt>
                <c:pt idx="5">
                  <c:v>21</c:v>
                </c:pt>
                <c:pt idx="6">
                  <c:v>25</c:v>
                </c:pt>
                <c:pt idx="7">
                  <c:v>29</c:v>
                </c:pt>
                <c:pt idx="8">
                  <c:v>33</c:v>
                </c:pt>
                <c:pt idx="9">
                  <c:v>35</c:v>
                </c:pt>
                <c:pt idx="10">
                  <c:v>39</c:v>
                </c:pt>
                <c:pt idx="11">
                  <c:v>41</c:v>
                </c:pt>
                <c:pt idx="12">
                  <c:v>44</c:v>
                </c:pt>
                <c:pt idx="13">
                  <c:v>47</c:v>
                </c:pt>
                <c:pt idx="14">
                  <c:v>49</c:v>
                </c:pt>
                <c:pt idx="15">
                  <c:v>48</c:v>
                </c:pt>
                <c:pt idx="16">
                  <c:v>46</c:v>
                </c:pt>
                <c:pt idx="17">
                  <c:v>48</c:v>
                </c:pt>
                <c:pt idx="18">
                  <c:v>46</c:v>
                </c:pt>
                <c:pt idx="19">
                  <c:v>43</c:v>
                </c:pt>
                <c:pt idx="20">
                  <c:v>40</c:v>
                </c:pt>
                <c:pt idx="21">
                  <c:v>37</c:v>
                </c:pt>
                <c:pt idx="22">
                  <c:v>34</c:v>
                </c:pt>
                <c:pt idx="23">
                  <c:v>32</c:v>
                </c:pt>
                <c:pt idx="24">
                  <c:v>32</c:v>
                </c:pt>
                <c:pt idx="25">
                  <c:v>30</c:v>
                </c:pt>
                <c:pt idx="26">
                  <c:v>29</c:v>
                </c:pt>
                <c:pt idx="27">
                  <c:v>27</c:v>
                </c:pt>
                <c:pt idx="28">
                  <c:v>25</c:v>
                </c:pt>
                <c:pt idx="29">
                  <c:v>24</c:v>
                </c:pt>
                <c:pt idx="30">
                  <c:v>24</c:v>
                </c:pt>
                <c:pt idx="31">
                  <c:v>24</c:v>
                </c:pt>
                <c:pt idx="32">
                  <c:v>20</c:v>
                </c:pt>
                <c:pt idx="33">
                  <c:v>23</c:v>
                </c:pt>
                <c:pt idx="34">
                  <c:v>22</c:v>
                </c:pt>
                <c:pt idx="35">
                  <c:v>23</c:v>
                </c:pt>
                <c:pt idx="36">
                  <c:v>25</c:v>
                </c:pt>
                <c:pt idx="37">
                  <c:v>26</c:v>
                </c:pt>
                <c:pt idx="38">
                  <c:v>25</c:v>
                </c:pt>
                <c:pt idx="39">
                  <c:v>25</c:v>
                </c:pt>
                <c:pt idx="40">
                  <c:v>23</c:v>
                </c:pt>
                <c:pt idx="41">
                  <c:v>22</c:v>
                </c:pt>
                <c:pt idx="42">
                  <c:v>21</c:v>
                </c:pt>
                <c:pt idx="43">
                  <c:v>20</c:v>
                </c:pt>
                <c:pt idx="44">
                  <c:v>19</c:v>
                </c:pt>
                <c:pt idx="45">
                  <c:v>17</c:v>
                </c:pt>
                <c:pt idx="46">
                  <c:v>16</c:v>
                </c:pt>
                <c:pt idx="47">
                  <c:v>15</c:v>
                </c:pt>
                <c:pt idx="48">
                  <c:v>11</c:v>
                </c:pt>
                <c:pt idx="49">
                  <c:v>10</c:v>
                </c:pt>
                <c:pt idx="50">
                  <c:v>8</c:v>
                </c:pt>
                <c:pt idx="51">
                  <c:v>5</c:v>
                </c:pt>
                <c:pt idx="52">
                  <c:v>3</c:v>
                </c:pt>
                <c:pt idx="53">
                  <c:v>2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141608"/>
        <c:axId val="210283592"/>
      </c:lineChart>
      <c:lineChart>
        <c:grouping val="standard"/>
        <c:varyColors val="0"/>
        <c:ser>
          <c:idx val="2"/>
          <c:order val="2"/>
          <c:tx>
            <c:strRef>
              <c:f>'Labor Loading'!$B$38</c:f>
              <c:strCache>
                <c:ptCount val="1"/>
                <c:pt idx="0">
                  <c:v>Savings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'Labor Loading'!$C$34:$BW$34</c:f>
              <c:numCache>
                <c:formatCode>m/d/yy</c:formatCode>
                <c:ptCount val="73"/>
                <c:pt idx="0">
                  <c:v>41703</c:v>
                </c:pt>
                <c:pt idx="1">
                  <c:v>41710</c:v>
                </c:pt>
                <c:pt idx="2">
                  <c:v>41717</c:v>
                </c:pt>
                <c:pt idx="3">
                  <c:v>41724</c:v>
                </c:pt>
                <c:pt idx="4">
                  <c:v>41731</c:v>
                </c:pt>
                <c:pt idx="5">
                  <c:v>41738</c:v>
                </c:pt>
                <c:pt idx="6">
                  <c:v>41745</c:v>
                </c:pt>
                <c:pt idx="7">
                  <c:v>41752</c:v>
                </c:pt>
                <c:pt idx="8">
                  <c:v>41759</c:v>
                </c:pt>
                <c:pt idx="9">
                  <c:v>41766</c:v>
                </c:pt>
                <c:pt idx="10">
                  <c:v>41773</c:v>
                </c:pt>
                <c:pt idx="11">
                  <c:v>41780</c:v>
                </c:pt>
                <c:pt idx="12">
                  <c:v>41787</c:v>
                </c:pt>
                <c:pt idx="13">
                  <c:v>41794</c:v>
                </c:pt>
                <c:pt idx="14">
                  <c:v>41801</c:v>
                </c:pt>
                <c:pt idx="15">
                  <c:v>41808</c:v>
                </c:pt>
                <c:pt idx="16">
                  <c:v>41815</c:v>
                </c:pt>
                <c:pt idx="17">
                  <c:v>41822</c:v>
                </c:pt>
                <c:pt idx="18">
                  <c:v>41829</c:v>
                </c:pt>
                <c:pt idx="19">
                  <c:v>41836</c:v>
                </c:pt>
                <c:pt idx="20">
                  <c:v>41843</c:v>
                </c:pt>
                <c:pt idx="21">
                  <c:v>41850</c:v>
                </c:pt>
                <c:pt idx="22">
                  <c:v>41857</c:v>
                </c:pt>
                <c:pt idx="23">
                  <c:v>41864</c:v>
                </c:pt>
                <c:pt idx="24">
                  <c:v>41871</c:v>
                </c:pt>
                <c:pt idx="25">
                  <c:v>41878</c:v>
                </c:pt>
                <c:pt idx="26">
                  <c:v>41885</c:v>
                </c:pt>
                <c:pt idx="27">
                  <c:v>41892</c:v>
                </c:pt>
                <c:pt idx="28">
                  <c:v>41899</c:v>
                </c:pt>
                <c:pt idx="29">
                  <c:v>41906</c:v>
                </c:pt>
                <c:pt idx="30">
                  <c:v>41913</c:v>
                </c:pt>
                <c:pt idx="31">
                  <c:v>41920</c:v>
                </c:pt>
                <c:pt idx="32">
                  <c:v>41927</c:v>
                </c:pt>
                <c:pt idx="33">
                  <c:v>41934</c:v>
                </c:pt>
                <c:pt idx="34">
                  <c:v>41941</c:v>
                </c:pt>
                <c:pt idx="35">
                  <c:v>41948</c:v>
                </c:pt>
                <c:pt idx="36">
                  <c:v>41955</c:v>
                </c:pt>
                <c:pt idx="37">
                  <c:v>41962</c:v>
                </c:pt>
                <c:pt idx="38">
                  <c:v>41969</c:v>
                </c:pt>
                <c:pt idx="39">
                  <c:v>41976</c:v>
                </c:pt>
                <c:pt idx="40">
                  <c:v>41983</c:v>
                </c:pt>
                <c:pt idx="41">
                  <c:v>41990</c:v>
                </c:pt>
                <c:pt idx="42">
                  <c:v>41997</c:v>
                </c:pt>
                <c:pt idx="43">
                  <c:v>42004</c:v>
                </c:pt>
                <c:pt idx="44">
                  <c:v>42011</c:v>
                </c:pt>
                <c:pt idx="45">
                  <c:v>42018</c:v>
                </c:pt>
                <c:pt idx="46">
                  <c:v>42025</c:v>
                </c:pt>
                <c:pt idx="47">
                  <c:v>42032</c:v>
                </c:pt>
                <c:pt idx="48">
                  <c:v>42039</c:v>
                </c:pt>
                <c:pt idx="49">
                  <c:v>42046</c:v>
                </c:pt>
                <c:pt idx="50">
                  <c:v>42053</c:v>
                </c:pt>
                <c:pt idx="51">
                  <c:v>42060</c:v>
                </c:pt>
                <c:pt idx="52">
                  <c:v>42067</c:v>
                </c:pt>
                <c:pt idx="53">
                  <c:v>42074</c:v>
                </c:pt>
                <c:pt idx="54">
                  <c:v>42081</c:v>
                </c:pt>
                <c:pt idx="55">
                  <c:v>42088</c:v>
                </c:pt>
                <c:pt idx="56">
                  <c:v>42095</c:v>
                </c:pt>
                <c:pt idx="57">
                  <c:v>42102</c:v>
                </c:pt>
                <c:pt idx="58">
                  <c:v>42109</c:v>
                </c:pt>
                <c:pt idx="59">
                  <c:v>42116</c:v>
                </c:pt>
                <c:pt idx="60">
                  <c:v>42123</c:v>
                </c:pt>
                <c:pt idx="61">
                  <c:v>42130</c:v>
                </c:pt>
                <c:pt idx="62">
                  <c:v>42137</c:v>
                </c:pt>
                <c:pt idx="63">
                  <c:v>42144</c:v>
                </c:pt>
                <c:pt idx="64">
                  <c:v>42151</c:v>
                </c:pt>
                <c:pt idx="65">
                  <c:v>42158</c:v>
                </c:pt>
                <c:pt idx="66">
                  <c:v>42165</c:v>
                </c:pt>
                <c:pt idx="67">
                  <c:v>42172</c:v>
                </c:pt>
                <c:pt idx="68">
                  <c:v>42179</c:v>
                </c:pt>
                <c:pt idx="69">
                  <c:v>42186</c:v>
                </c:pt>
                <c:pt idx="70">
                  <c:v>42193</c:v>
                </c:pt>
                <c:pt idx="71">
                  <c:v>42200</c:v>
                </c:pt>
                <c:pt idx="72">
                  <c:v>42207</c:v>
                </c:pt>
              </c:numCache>
            </c:numRef>
          </c:cat>
          <c:val>
            <c:numRef>
              <c:f>'Labor Loading'!$C$38:$BW$38</c:f>
              <c:numCache>
                <c:formatCode>_("$"* #,##0.00_);_("$"* \(#,##0.00\);_("$"* "-"??_);_(@_)</c:formatCode>
                <c:ptCount val="73"/>
                <c:pt idx="0">
                  <c:v>-2179.3112403599998</c:v>
                </c:pt>
                <c:pt idx="1">
                  <c:v>-10538.03051212</c:v>
                </c:pt>
                <c:pt idx="2">
                  <c:v>-25940.749783880001</c:v>
                </c:pt>
                <c:pt idx="3">
                  <c:v>-52226.749783879983</c:v>
                </c:pt>
                <c:pt idx="4">
                  <c:v>-78676.442848159859</c:v>
                </c:pt>
                <c:pt idx="5">
                  <c:v>-109796.5923964</c:v>
                </c:pt>
                <c:pt idx="6">
                  <c:v>-137813.22894072</c:v>
                </c:pt>
                <c:pt idx="7">
                  <c:v>-186692.78652036001</c:v>
                </c:pt>
                <c:pt idx="8">
                  <c:v>-241015.41468356</c:v>
                </c:pt>
                <c:pt idx="9">
                  <c:v>-267094.64900729997</c:v>
                </c:pt>
                <c:pt idx="10">
                  <c:v>-293891.13100538001</c:v>
                </c:pt>
                <c:pt idx="11">
                  <c:v>-358650.16866338003</c:v>
                </c:pt>
                <c:pt idx="12">
                  <c:v>-443364.34034261998</c:v>
                </c:pt>
                <c:pt idx="13">
                  <c:v>-389112.26460957999</c:v>
                </c:pt>
                <c:pt idx="14">
                  <c:v>-335593.50011690008</c:v>
                </c:pt>
                <c:pt idx="15">
                  <c:v>-283651.42438386002</c:v>
                </c:pt>
                <c:pt idx="16">
                  <c:v>-209344.44150798011</c:v>
                </c:pt>
                <c:pt idx="17">
                  <c:v>-255833.44355604009</c:v>
                </c:pt>
                <c:pt idx="18">
                  <c:v>-319529.78977002011</c:v>
                </c:pt>
                <c:pt idx="19">
                  <c:v>-354900.28281934012</c:v>
                </c:pt>
                <c:pt idx="20">
                  <c:v>-395561.93756078009</c:v>
                </c:pt>
                <c:pt idx="21">
                  <c:v>-425544.06813298009</c:v>
                </c:pt>
                <c:pt idx="22">
                  <c:v>-435140.48930646002</c:v>
                </c:pt>
                <c:pt idx="23">
                  <c:v>-436484.52877010009</c:v>
                </c:pt>
                <c:pt idx="24">
                  <c:v>-447968.57088960009</c:v>
                </c:pt>
                <c:pt idx="25">
                  <c:v>-435460.97835598013</c:v>
                </c:pt>
                <c:pt idx="26">
                  <c:v>-433583.50463032001</c:v>
                </c:pt>
                <c:pt idx="27">
                  <c:v>-430982.39600911998</c:v>
                </c:pt>
                <c:pt idx="28">
                  <c:v>-394560.51592936012</c:v>
                </c:pt>
                <c:pt idx="29">
                  <c:v>-395963.03099559998</c:v>
                </c:pt>
                <c:pt idx="30">
                  <c:v>-419907.48219636001</c:v>
                </c:pt>
                <c:pt idx="31">
                  <c:v>-446339.75356491999</c:v>
                </c:pt>
                <c:pt idx="32">
                  <c:v>-441798.71119412</c:v>
                </c:pt>
                <c:pt idx="33">
                  <c:v>-432536.02854476002</c:v>
                </c:pt>
                <c:pt idx="34">
                  <c:v>-399085.19399076002</c:v>
                </c:pt>
                <c:pt idx="35">
                  <c:v>-350000.96265623998</c:v>
                </c:pt>
                <c:pt idx="36">
                  <c:v>-313425.29002252</c:v>
                </c:pt>
                <c:pt idx="37">
                  <c:v>-292236.94780483982</c:v>
                </c:pt>
                <c:pt idx="38">
                  <c:v>-299915.95517888002</c:v>
                </c:pt>
                <c:pt idx="39">
                  <c:v>-316583.67060231999</c:v>
                </c:pt>
                <c:pt idx="40">
                  <c:v>-335111.48554396001</c:v>
                </c:pt>
                <c:pt idx="41">
                  <c:v>-361513.67935420002</c:v>
                </c:pt>
                <c:pt idx="42">
                  <c:v>-391765.30048560002</c:v>
                </c:pt>
                <c:pt idx="43">
                  <c:v>-426039.26733188011</c:v>
                </c:pt>
                <c:pt idx="44">
                  <c:v>-443315.14028539998</c:v>
                </c:pt>
                <c:pt idx="45">
                  <c:v>-449634.98565360002</c:v>
                </c:pt>
                <c:pt idx="46">
                  <c:v>-454443.04954759998</c:v>
                </c:pt>
                <c:pt idx="47">
                  <c:v>-449152.68475686002</c:v>
                </c:pt>
                <c:pt idx="48">
                  <c:v>-437720.79021422</c:v>
                </c:pt>
                <c:pt idx="49">
                  <c:v>-430840.14871467982</c:v>
                </c:pt>
                <c:pt idx="50">
                  <c:v>-417847.0812433</c:v>
                </c:pt>
                <c:pt idx="51">
                  <c:v>-396237.19221201999</c:v>
                </c:pt>
                <c:pt idx="52">
                  <c:v>-370828.41798352002</c:v>
                </c:pt>
                <c:pt idx="53">
                  <c:v>-341083.09883262002</c:v>
                </c:pt>
                <c:pt idx="54">
                  <c:v>-303855.97613356001</c:v>
                </c:pt>
                <c:pt idx="55">
                  <c:v>-271325.24342563993</c:v>
                </c:pt>
                <c:pt idx="56">
                  <c:v>-243130.3474623799</c:v>
                </c:pt>
                <c:pt idx="57">
                  <c:v>-217957.84427445999</c:v>
                </c:pt>
                <c:pt idx="58">
                  <c:v>-197104.62181477991</c:v>
                </c:pt>
                <c:pt idx="59">
                  <c:v>-175625.9498459</c:v>
                </c:pt>
                <c:pt idx="60">
                  <c:v>-154835.27233713999</c:v>
                </c:pt>
                <c:pt idx="61">
                  <c:v>-132492.00839966</c:v>
                </c:pt>
                <c:pt idx="62">
                  <c:v>-114909.51896161991</c:v>
                </c:pt>
                <c:pt idx="63">
                  <c:v>-94560.335224059934</c:v>
                </c:pt>
                <c:pt idx="64">
                  <c:v>-71039.754563379858</c:v>
                </c:pt>
                <c:pt idx="65">
                  <c:v>-48163.018985699928</c:v>
                </c:pt>
                <c:pt idx="66">
                  <c:v>-29403.21282445993</c:v>
                </c:pt>
                <c:pt idx="67">
                  <c:v>-13612.45227453993</c:v>
                </c:pt>
                <c:pt idx="68">
                  <c:v>-5110.0180641799398</c:v>
                </c:pt>
                <c:pt idx="69">
                  <c:v>625.72184666006603</c:v>
                </c:pt>
                <c:pt idx="70">
                  <c:v>6361.4617575000666</c:v>
                </c:pt>
                <c:pt idx="71">
                  <c:v>12097.201668340071</c:v>
                </c:pt>
                <c:pt idx="72">
                  <c:v>12097.201668340071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26008"/>
        <c:axId val="210325624"/>
      </c:lineChart>
      <c:dateAx>
        <c:axId val="18514160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83592"/>
        <c:crosses val="autoZero"/>
        <c:auto val="1"/>
        <c:lblOffset val="100"/>
        <c:baseTimeUnit val="days"/>
      </c:dateAx>
      <c:valAx>
        <c:axId val="210283592"/>
        <c:scaling>
          <c:orientation val="minMax"/>
          <c:min val="-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41608"/>
        <c:crosses val="autoZero"/>
        <c:crossBetween val="between"/>
      </c:valAx>
      <c:valAx>
        <c:axId val="210325624"/>
        <c:scaling>
          <c:orientation val="minMax"/>
          <c:max val="500000"/>
          <c:min val="-500000"/>
        </c:scaling>
        <c:delete val="0"/>
        <c:axPos val="r"/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en-US"/>
          </a:p>
        </c:txPr>
        <c:crossAx val="210326008"/>
        <c:crosses val="max"/>
        <c:crossBetween val="between"/>
        <c:majorUnit val="100000"/>
      </c:valAx>
      <c:dateAx>
        <c:axId val="210326008"/>
        <c:scaling>
          <c:orientation val="minMax"/>
        </c:scaling>
        <c:delete val="1"/>
        <c:axPos val="b"/>
        <c:numFmt formatCode="m/d/yy" sourceLinked="1"/>
        <c:majorTickMark val="out"/>
        <c:minorTickMark val="none"/>
        <c:tickLblPos val="nextTo"/>
        <c:crossAx val="21032562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458" y="1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942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458" y="6947942"/>
            <a:ext cx="4160520" cy="36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0" tIns="47875" rIns="95750" bIns="4787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9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3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10" Type="http://schemas.openxmlformats.org/officeDocument/2006/relationships/image" Target="../media/image33.png"/><Relationship Id="rId4" Type="http://schemas.openxmlformats.org/officeDocument/2006/relationships/image" Target="../media/image27.tiff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088733" y="157315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Northeast Hospital Expansion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26" y="857250"/>
            <a:ext cx="8122712" cy="545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88026" y="5689193"/>
            <a:ext cx="8122712" cy="1169551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Penn State AE Senior Thesis Project</a:t>
            </a:r>
          </a:p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Joshua Miller | Construction Management Option</a:t>
            </a:r>
          </a:p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Faculty Advisor | Craig </a:t>
            </a:r>
            <a:r>
              <a:rPr lang="en-US" sz="1800" b="1" dirty="0" err="1" smtClean="0">
                <a:solidFill>
                  <a:schemeClr val="bg1"/>
                </a:solidFill>
              </a:rPr>
              <a:t>Dubler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r"/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9688026" y="875950"/>
            <a:ext cx="2909570" cy="685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  <a:spcAft>
                <a:spcPts val="1800"/>
              </a:spcAft>
            </a:pPr>
            <a:r>
              <a:rPr lang="en-US" sz="1100" b="1" kern="0" dirty="0">
                <a:solidFill>
                  <a:srgbClr val="D9D9D9"/>
                </a:solidFill>
                <a:effectLst/>
                <a:latin typeface="Cambria" panose="02040503050406030204" pitchFamily="18" charset="0"/>
              </a:rPr>
              <a:t>Courtesy of Smith Group JJR</a:t>
            </a:r>
            <a:endParaRPr lang="en-US" sz="1100" b="1" kern="0" dirty="0">
              <a:solidFill>
                <a:srgbClr val="4F81BD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42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354" b="1417"/>
          <a:stretch/>
        </p:blipFill>
        <p:spPr>
          <a:xfrm>
            <a:off x="19761811" y="1455635"/>
            <a:ext cx="6573520" cy="52366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09250" y="-59265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51052" y="1064567"/>
            <a:ext cx="652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Case Studies of Similar Projects Using IPD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36172"/>
              </p:ext>
            </p:extLst>
          </p:nvPr>
        </p:nvGraphicFramePr>
        <p:xfrm>
          <a:off x="9258301" y="1828800"/>
          <a:ext cx="8877299" cy="4572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838199"/>
                <a:gridCol w="914400"/>
                <a:gridCol w="838200"/>
                <a:gridCol w="1066800"/>
                <a:gridCol w="1219200"/>
                <a:gridCol w="838200"/>
                <a:gridCol w="876300"/>
              </a:tblGrid>
              <a:tr h="12662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Multi-Party 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dirty="0" smtClean="0"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Cardinal </a:t>
                      </a:r>
                      <a:r>
                        <a:rPr lang="en-US" sz="1600" dirty="0" err="1">
                          <a:effectLst/>
                        </a:rPr>
                        <a:t>Glennon</a:t>
                      </a:r>
                      <a:r>
                        <a:rPr lang="en-US" sz="1600" dirty="0">
                          <a:effectLst/>
                        </a:rPr>
                        <a:t> Children's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St. Clare Health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Encircle Health's Ambulatory Care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Cathedral Hill Hospital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Health Sciences Facility III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9682904" y="1093113"/>
            <a:ext cx="6529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Health Sciences Facility III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35800" y="6474023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Courtesy of the University of Maryland 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99"/>
                </a:solidFill>
              </a:rPr>
              <a:t>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1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09250" y="-59265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01338" y="1064567"/>
            <a:ext cx="60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Suggested Methods for Implementation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695857"/>
              </p:ext>
            </p:extLst>
          </p:nvPr>
        </p:nvGraphicFramePr>
        <p:xfrm>
          <a:off x="9239249" y="1524000"/>
          <a:ext cx="8877299" cy="5205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838199"/>
                <a:gridCol w="914400"/>
                <a:gridCol w="838200"/>
                <a:gridCol w="1066800"/>
                <a:gridCol w="1219200"/>
                <a:gridCol w="838200"/>
                <a:gridCol w="876300"/>
              </a:tblGrid>
              <a:tr h="12662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Multi-Party 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dirty="0" smtClean="0"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Proposed Northeast </a:t>
                      </a:r>
                      <a:r>
                        <a:rPr lang="en-US" sz="1600" dirty="0">
                          <a:effectLst/>
                        </a:rPr>
                        <a:t>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Cardinal Glennon Children's Hospital Expansion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St. Clare Health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Encircle Health's Ambulatory Care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Cathedral Hill Hospital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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Health Sciences Facility III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9219374" y="2790880"/>
            <a:ext cx="8896348" cy="6348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20200525" y="3211224"/>
            <a:ext cx="1335732" cy="1148627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4459215" y="5476916"/>
            <a:ext cx="998414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534285" y="2956144"/>
            <a:ext cx="1811853" cy="578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Smith Group JJR</a:t>
            </a:r>
          </a:p>
          <a:p>
            <a:pPr algn="ctr"/>
            <a:r>
              <a:rPr lang="en-US" sz="1100" dirty="0" smtClean="0"/>
              <a:t>Architect</a:t>
            </a:r>
            <a:endParaRPr lang="en-US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22801218" y="5254786"/>
            <a:ext cx="1928993" cy="498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Whiting -Turner</a:t>
            </a:r>
          </a:p>
          <a:p>
            <a:pPr algn="ctr"/>
            <a:r>
              <a:rPr lang="en-US" sz="1100" dirty="0" smtClean="0"/>
              <a:t>CM at Risk</a:t>
            </a:r>
            <a:endParaRPr lang="en-US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20571793" y="5535665"/>
            <a:ext cx="1928994" cy="498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Southland Industries</a:t>
            </a:r>
          </a:p>
          <a:p>
            <a:pPr algn="ctr"/>
            <a:r>
              <a:rPr lang="en-US" sz="1100" dirty="0" err="1" smtClean="0"/>
              <a:t>Mech</a:t>
            </a:r>
            <a:r>
              <a:rPr lang="en-US" sz="1100" dirty="0" smtClean="0"/>
              <a:t>/Plumb</a:t>
            </a:r>
            <a:endParaRPr lang="en-US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20571759" y="6064791"/>
            <a:ext cx="1928994" cy="498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/>
              <a:t>Dynalectric</a:t>
            </a:r>
            <a:endParaRPr lang="en-US" sz="1100" b="1" dirty="0" smtClean="0"/>
          </a:p>
          <a:p>
            <a:pPr algn="ctr"/>
            <a:r>
              <a:rPr lang="en-US" sz="1100" dirty="0" smtClean="0"/>
              <a:t>Electrical</a:t>
            </a:r>
            <a:endParaRPr lang="en-US" sz="1100" dirty="0"/>
          </a:p>
        </p:txBody>
      </p:sp>
      <p:sp>
        <p:nvSpPr>
          <p:cNvPr id="47" name="TextBox 46"/>
          <p:cNvSpPr txBox="1"/>
          <p:nvPr/>
        </p:nvSpPr>
        <p:spPr>
          <a:xfrm>
            <a:off x="25426102" y="5301355"/>
            <a:ext cx="1928993" cy="3511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Other Subcontractors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555670" y="3736619"/>
            <a:ext cx="1736601" cy="69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McMullan &amp; Associates, Inc.</a:t>
            </a:r>
          </a:p>
          <a:p>
            <a:pPr algn="ctr"/>
            <a:r>
              <a:rPr lang="en-US" sz="1100" dirty="0" err="1" smtClean="0"/>
              <a:t>Struct</a:t>
            </a:r>
            <a:r>
              <a:rPr lang="en-US" sz="1100" dirty="0" smtClean="0"/>
              <a:t>. Eng.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18563730" y="4481362"/>
            <a:ext cx="1736601" cy="69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Leach Wallace Associates, Inc.</a:t>
            </a:r>
          </a:p>
          <a:p>
            <a:pPr algn="ctr"/>
            <a:r>
              <a:rPr lang="en-US" sz="1100" dirty="0" smtClean="0"/>
              <a:t>MEP/FP Eng.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18555670" y="5245544"/>
            <a:ext cx="1736601" cy="69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Syska Hennessey Group</a:t>
            </a:r>
          </a:p>
          <a:p>
            <a:pPr algn="ctr"/>
            <a:r>
              <a:rPr lang="en-US" sz="1100" dirty="0" smtClean="0"/>
              <a:t>MEP/FP Eng.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18555670" y="6001946"/>
            <a:ext cx="1736601" cy="6940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Loiederman </a:t>
            </a:r>
            <a:r>
              <a:rPr lang="en-US" sz="1100" b="1" dirty="0" err="1" smtClean="0"/>
              <a:t>Soltesz</a:t>
            </a:r>
            <a:r>
              <a:rPr lang="en-US" sz="1100" b="1" dirty="0" smtClean="0"/>
              <a:t> Associates</a:t>
            </a:r>
          </a:p>
          <a:p>
            <a:pPr algn="ctr"/>
            <a:r>
              <a:rPr lang="en-US" sz="1100" dirty="0" smtClean="0"/>
              <a:t>Civil Eng.</a:t>
            </a:r>
            <a:endParaRPr lang="en-US" sz="1100" dirty="0"/>
          </a:p>
        </p:txBody>
      </p:sp>
      <p:sp>
        <p:nvSpPr>
          <p:cNvPr id="53" name="Rectangle 52"/>
          <p:cNvSpPr/>
          <p:nvPr/>
        </p:nvSpPr>
        <p:spPr>
          <a:xfrm>
            <a:off x="20515372" y="5476916"/>
            <a:ext cx="2041769" cy="114461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>
            <a:endCxn id="53" idx="0"/>
          </p:cNvCxnSpPr>
          <p:nvPr/>
        </p:nvCxnSpPr>
        <p:spPr>
          <a:xfrm flipH="1">
            <a:off x="21536257" y="4317483"/>
            <a:ext cx="3" cy="1159433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0336552" y="4345342"/>
            <a:ext cx="1199709" cy="850621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43" idx="1"/>
          </p:cNvCxnSpPr>
          <p:nvPr/>
        </p:nvCxnSpPr>
        <p:spPr>
          <a:xfrm>
            <a:off x="21545849" y="4372350"/>
            <a:ext cx="1255369" cy="1131593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1536260" y="3065739"/>
            <a:ext cx="9589" cy="1251745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8483309" y="3690262"/>
            <a:ext cx="1853240" cy="306817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846490" y="2918968"/>
            <a:ext cx="1396307" cy="3511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Owner</a:t>
            </a:r>
            <a:endParaRPr lang="en-US" sz="1100" b="1" dirty="0"/>
          </a:p>
        </p:txBody>
      </p:sp>
      <p:pic>
        <p:nvPicPr>
          <p:cNvPr id="111" name="Picture 1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404" y="927894"/>
            <a:ext cx="4993396" cy="4197901"/>
          </a:xfrm>
          <a:prstGeom prst="rect">
            <a:avLst/>
          </a:prstGeom>
          <a:noFill/>
        </p:spPr>
      </p:pic>
      <p:sp>
        <p:nvSpPr>
          <p:cNvPr id="1043" name="Rectangle 1042"/>
          <p:cNvSpPr/>
          <p:nvPr/>
        </p:nvSpPr>
        <p:spPr>
          <a:xfrm rot="1863015">
            <a:off x="24917805" y="1392816"/>
            <a:ext cx="152172" cy="251625"/>
          </a:xfrm>
          <a:prstGeom prst="rect">
            <a:avLst/>
          </a:prstGeom>
          <a:solidFill>
            <a:srgbClr val="2ACC04">
              <a:alpha val="6666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ular Callout 1044"/>
          <p:cNvSpPr/>
          <p:nvPr/>
        </p:nvSpPr>
        <p:spPr>
          <a:xfrm>
            <a:off x="18475148" y="1046190"/>
            <a:ext cx="3506256" cy="825383"/>
          </a:xfrm>
          <a:prstGeom prst="wedgeRectCallout">
            <a:avLst>
              <a:gd name="adj1" fmla="val 131048"/>
              <a:gd name="adj2" fmla="val 15275"/>
            </a:avLst>
          </a:prstGeom>
          <a:solidFill>
            <a:srgbClr val="2ACC0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TextBox 1045"/>
          <p:cNvSpPr txBox="1"/>
          <p:nvPr/>
        </p:nvSpPr>
        <p:spPr>
          <a:xfrm>
            <a:off x="18745200" y="1099623"/>
            <a:ext cx="2943457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ACC04"/>
                </a:solidFill>
              </a:rPr>
              <a:t>Negotiated Space for Part-Time Co-Location</a:t>
            </a:r>
            <a:endParaRPr lang="en-US" sz="2000" dirty="0">
              <a:solidFill>
                <a:srgbClr val="2ACC0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99"/>
                </a:solidFill>
              </a:rPr>
              <a:t>Suggested Methods for Implementation</a:t>
            </a:r>
            <a:endParaRPr lang="en-US" sz="1600" dirty="0">
              <a:solidFill>
                <a:srgbClr val="FFFF99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61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82200" y="3048000"/>
            <a:ext cx="744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2: Patient Room Re-Design for Shared Wet Wall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99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99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38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94842" y="-47887"/>
            <a:ext cx="744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2: Patient Room Re-Design for Shared Wet Wall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77526" y="1054154"/>
            <a:ext cx="599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Existing/Proposed Patient Room Layout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85503" y="1973795"/>
            <a:ext cx="4733925" cy="3864244"/>
          </a:xfrm>
          <a:prstGeom prst="rect">
            <a:avLst/>
          </a:prstGeom>
        </p:spPr>
      </p:pic>
      <p:pic>
        <p:nvPicPr>
          <p:cNvPr id="20" name="Picture 19" descr="E:\AE Thesis\patientroomplumb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00" y="1538954"/>
            <a:ext cx="4645025" cy="47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1353800" y="3810000"/>
            <a:ext cx="575028" cy="34095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139868" y="2391744"/>
            <a:ext cx="457200" cy="581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810999" y="4406582"/>
            <a:ext cx="643115" cy="4841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344400" y="3158001"/>
            <a:ext cx="381000" cy="44750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344400" y="3788559"/>
            <a:ext cx="381000" cy="44750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244526" y="6227279"/>
            <a:ext cx="59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Existing Patient Room Layout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318900" y="6238407"/>
            <a:ext cx="59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Proposed Patient Room Layout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62271" y="3256904"/>
            <a:ext cx="575028" cy="34095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6209865" y="2595398"/>
            <a:ext cx="575028" cy="106220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6954982" y="2682256"/>
            <a:ext cx="367818" cy="8229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373600" y="2902748"/>
            <a:ext cx="381000" cy="44750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8669000" y="1133787"/>
            <a:ext cx="59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ADA 2010 Considerations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669000" y="2976508"/>
            <a:ext cx="59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Change of Water Closet and Carrier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550" y="3392172"/>
            <a:ext cx="1404374" cy="14007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3"/>
          <a:stretch/>
        </p:blipFill>
        <p:spPr>
          <a:xfrm>
            <a:off x="18857480" y="3657600"/>
            <a:ext cx="1528545" cy="118125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94"/>
          <a:stretch/>
        </p:blipFill>
        <p:spPr>
          <a:xfrm>
            <a:off x="18857479" y="3366796"/>
            <a:ext cx="1528545" cy="452604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20629950" y="3934924"/>
            <a:ext cx="381000" cy="356616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013" y="3379067"/>
            <a:ext cx="1650649" cy="141200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046588" y="4752255"/>
            <a:ext cx="599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Josam</a:t>
            </a:r>
            <a:r>
              <a:rPr lang="en-US" sz="1200" dirty="0" smtClean="0">
                <a:solidFill>
                  <a:schemeClr val="bg1"/>
                </a:solidFill>
              </a:rPr>
              <a:t> Series 12694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99728" y="1764881"/>
            <a:ext cx="1434993" cy="9340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036" y="1544048"/>
            <a:ext cx="1372562" cy="134079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669000" y="4999078"/>
            <a:ext cx="7467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Patient Quality of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Pittsburgh’s UPMC Study on Patient Room Size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Patient Room Area = 220SF is Optimum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Reduces Patient falls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Decrease in readmission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Proposed patient room area = 228SF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7598E5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Existing/Proposed Patient Room Layout</a:t>
            </a:r>
            <a:endParaRPr lang="en-US" sz="1600" dirty="0">
              <a:solidFill>
                <a:srgbClr val="FFFF99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54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94842" y="-47887"/>
            <a:ext cx="744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2: Patient Room Re-Design for Shared Wet Wall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45686" y="1064567"/>
            <a:ext cx="5740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Mechanical Breadth: Piping Re-Sizing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59" y="1676400"/>
            <a:ext cx="7692047" cy="41868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11195" y="5888610"/>
            <a:ext cx="574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Sanitary and Vent Piping Schematic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9637" y="3319046"/>
            <a:ext cx="709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Table 710.1 (2): Sanitary Drainage Sizing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63848" y="1935336"/>
            <a:ext cx="709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Table 916.1: Vent Size and Developed Length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10847" y="6541054"/>
            <a:ext cx="7093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*Tables referenced from the 2009 International Plumbing  Code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38242" y="999956"/>
            <a:ext cx="4193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Number of Drainage Fixture Units (</a:t>
            </a:r>
            <a:r>
              <a:rPr lang="en-US" sz="1600" b="1" dirty="0" err="1" smtClean="0">
                <a:solidFill>
                  <a:schemeClr val="bg1"/>
                </a:solidFill>
              </a:rPr>
              <a:t>dfu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87023"/>
              </p:ext>
            </p:extLst>
          </p:nvPr>
        </p:nvGraphicFramePr>
        <p:xfrm>
          <a:off x="18516600" y="1337541"/>
          <a:ext cx="3810000" cy="1393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160"/>
                <a:gridCol w="1033840"/>
              </a:tblGrid>
              <a:tr h="3129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Fixture Type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/>
                        <a:t>Dfu</a:t>
                      </a:r>
                      <a:r>
                        <a:rPr lang="en-US" sz="1600" baseline="0" dirty="0" smtClean="0"/>
                        <a:t> Value</a:t>
                      </a:r>
                      <a:endParaRPr lang="en-US" sz="1600" dirty="0"/>
                    </a:p>
                  </a:txBody>
                  <a:tcPr anchor="ctr"/>
                </a:tc>
              </a:tr>
              <a:tr h="2492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Lavatory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anchor="ctr"/>
                </a:tc>
              </a:tr>
              <a:tr h="34240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Shower (Flow Rate &lt; 5.7 </a:t>
                      </a:r>
                      <a:r>
                        <a:rPr lang="en-US" sz="1600" dirty="0" err="1" smtClean="0"/>
                        <a:t>gpm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Water Closet,</a:t>
                      </a:r>
                      <a:r>
                        <a:rPr lang="en-US" sz="1600" baseline="0" dirty="0" smtClean="0"/>
                        <a:t> public (1.6 </a:t>
                      </a:r>
                      <a:r>
                        <a:rPr lang="en-US" sz="1600" baseline="0" dirty="0" err="1" smtClean="0"/>
                        <a:t>gpf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00" y="2290480"/>
            <a:ext cx="3504907" cy="38444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812" y="3657600"/>
            <a:ext cx="4538788" cy="24616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7598E5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Mechanical Breadth: Piping Re-Sizing</a:t>
            </a:r>
            <a:endParaRPr lang="en-US" sz="1600" dirty="0">
              <a:solidFill>
                <a:srgbClr val="FFFF99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2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94842" y="-47887"/>
            <a:ext cx="744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2: Patient Room Re-Design for Shared Wet Wall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45686" y="1064567"/>
            <a:ext cx="5740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Mechanical Breadth: Piping Re-Sizing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811195" y="5888610"/>
            <a:ext cx="574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CW and HW Supply Piping Schematic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27699" y="1109246"/>
            <a:ext cx="709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Load Value, Water Supply Fixture Units (</a:t>
            </a:r>
            <a:r>
              <a:rPr lang="en-US" sz="1600" b="1" dirty="0" err="1" smtClean="0">
                <a:solidFill>
                  <a:schemeClr val="bg1"/>
                </a:solidFill>
              </a:rPr>
              <a:t>wsfu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832052"/>
              </p:ext>
            </p:extLst>
          </p:nvPr>
        </p:nvGraphicFramePr>
        <p:xfrm>
          <a:off x="18525497" y="1444783"/>
          <a:ext cx="4426714" cy="1755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903"/>
                <a:gridCol w="762000"/>
                <a:gridCol w="701811"/>
              </a:tblGrid>
              <a:tr h="231617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Fixture Type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Wsfu Values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  <a:tr h="124937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Cold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Hot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</a:tr>
              <a:tr h="2492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Lavatory (Public, Faucet)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 anchor="ctr"/>
                </a:tc>
              </a:tr>
              <a:tr h="3687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Shower (Public,</a:t>
                      </a:r>
                      <a:r>
                        <a:rPr lang="en-US" sz="1600" baseline="0" dirty="0" smtClean="0"/>
                        <a:t> Mixing Valve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3.0</a:t>
                      </a:r>
                      <a:endParaRPr lang="en-US" sz="1600" dirty="0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Water Closet</a:t>
                      </a:r>
                      <a:r>
                        <a:rPr lang="en-US" sz="1600" baseline="0" dirty="0" smtClean="0"/>
                        <a:t> (Public, Flush Valve)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1910847" y="6541054"/>
            <a:ext cx="7093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*Tables referenced from the 2009 International Plumbing  Code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77" y="1680590"/>
            <a:ext cx="7677229" cy="418681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400" y="944202"/>
            <a:ext cx="3700526" cy="5589118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>
            <a:off x="20345400" y="33528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4155400" y="1064567"/>
            <a:ext cx="2590800" cy="4574233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3632525">
            <a:off x="24013556" y="2233258"/>
            <a:ext cx="21455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ft</a:t>
            </a:r>
            <a:r>
              <a:rPr lang="en-US" dirty="0" smtClean="0"/>
              <a:t>/sec Velocity</a:t>
            </a:r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03720"/>
              </p:ext>
            </p:extLst>
          </p:nvPr>
        </p:nvGraphicFramePr>
        <p:xfrm>
          <a:off x="18513043" y="4224754"/>
          <a:ext cx="4194557" cy="103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0557"/>
                <a:gridCol w="762000"/>
                <a:gridCol w="762000"/>
              </a:tblGrid>
              <a:tr h="2492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Portion of Branch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Wsfu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Gpm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  <a:tr h="249279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6.5</a:t>
                      </a:r>
                      <a:endParaRPr lang="en-US" sz="1600" dirty="0"/>
                    </a:p>
                  </a:txBody>
                  <a:tcPr anchor="ctr"/>
                </a:tc>
              </a:tr>
              <a:tr h="368777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5.0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8280683" y="3886200"/>
            <a:ext cx="709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Converting from </a:t>
            </a:r>
            <a:r>
              <a:rPr lang="en-US" sz="1600" b="1" dirty="0" err="1" smtClean="0">
                <a:solidFill>
                  <a:schemeClr val="bg1"/>
                </a:solidFill>
              </a:rPr>
              <a:t>wsfu</a:t>
            </a:r>
            <a:r>
              <a:rPr lang="en-US" sz="1600" b="1" dirty="0" smtClean="0">
                <a:solidFill>
                  <a:schemeClr val="bg1"/>
                </a:solidFill>
              </a:rPr>
              <a:t> to Gallon per minute (</a:t>
            </a:r>
            <a:r>
              <a:rPr lang="en-US" sz="1600" b="1" dirty="0" err="1" smtClean="0">
                <a:solidFill>
                  <a:schemeClr val="bg1"/>
                </a:solidFill>
              </a:rPr>
              <a:t>gpm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847064" y="4008504"/>
            <a:ext cx="4038600" cy="7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127290" y="4008504"/>
            <a:ext cx="719774" cy="7620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6200000">
            <a:off x="11805503" y="4398807"/>
            <a:ext cx="719774" cy="7620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6200000">
            <a:off x="12472697" y="4404649"/>
            <a:ext cx="719774" cy="7620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754596" y="4648200"/>
            <a:ext cx="2206754" cy="154997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8768980" y="5022850"/>
            <a:ext cx="2186020" cy="15240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3906586" y="4602481"/>
            <a:ext cx="2280023" cy="45719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3906586" y="4708482"/>
            <a:ext cx="2337169" cy="45719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rot="16200000">
            <a:off x="22860000" y="4478923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24612600" y="4008504"/>
            <a:ext cx="2241549" cy="1477896"/>
          </a:xfrm>
          <a:prstGeom prst="line">
            <a:avLst/>
          </a:prstGeom>
          <a:ln w="19050">
            <a:solidFill>
              <a:schemeClr val="accent1">
                <a:shade val="95000"/>
                <a:satMod val="10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5046597" y="4289425"/>
            <a:ext cx="1805355" cy="1187035"/>
          </a:xfrm>
          <a:prstGeom prst="line">
            <a:avLst/>
          </a:prstGeom>
          <a:ln w="19050">
            <a:solidFill>
              <a:schemeClr val="accent2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9661981">
            <a:off x="26220735" y="3980916"/>
            <a:ext cx="6976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5/8”</a:t>
            </a:r>
            <a:endParaRPr lang="en-US" sz="1100" dirty="0"/>
          </a:p>
        </p:txBody>
      </p:sp>
      <p:sp>
        <p:nvSpPr>
          <p:cNvPr id="47" name="TextBox 46"/>
          <p:cNvSpPr txBox="1"/>
          <p:nvPr/>
        </p:nvSpPr>
        <p:spPr>
          <a:xfrm rot="19661981">
            <a:off x="26330268" y="4180946"/>
            <a:ext cx="6976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1/2”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7598E5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Mechanical Breadth: Piping Re-Sizing</a:t>
            </a:r>
            <a:endParaRPr lang="en-US" sz="1600" dirty="0">
              <a:solidFill>
                <a:srgbClr val="FFFF99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41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94842" y="-47887"/>
            <a:ext cx="744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2: Patient Room Re-Design for Shared Wet Wall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22478" y="1062335"/>
            <a:ext cx="658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Cost and Schedule Impact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671690"/>
              </p:ext>
            </p:extLst>
          </p:nvPr>
        </p:nvGraphicFramePr>
        <p:xfrm>
          <a:off x="18434362" y="1923543"/>
          <a:ext cx="8864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700"/>
                <a:gridCol w="1628140"/>
                <a:gridCol w="1772920"/>
                <a:gridCol w="1772920"/>
                <a:gridCol w="1772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</a:t>
                      </a:r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Proposed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CW</a:t>
                      </a:r>
                      <a:r>
                        <a:rPr lang="en-US" baseline="0" dirty="0" smtClean="0"/>
                        <a:t> &amp; HW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$1,508.55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$1,580.26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($71.71)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Sanitary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$10,889.13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$5,437.89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$5,451.24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$1,139.27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$930.69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$208.58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$1,353.70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$794.88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$558.82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$14,890.65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$7,948.84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$6,941.81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090795"/>
              </p:ext>
            </p:extLst>
          </p:nvPr>
        </p:nvGraphicFramePr>
        <p:xfrm>
          <a:off x="18434363" y="4514343"/>
          <a:ext cx="8864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699"/>
                <a:gridCol w="1628141"/>
                <a:gridCol w="1772920"/>
                <a:gridCol w="1772920"/>
                <a:gridCol w="1772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</a:t>
                      </a:r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Proposed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CW</a:t>
                      </a:r>
                      <a:r>
                        <a:rPr lang="en-US" baseline="0" dirty="0" smtClean="0"/>
                        <a:t> &amp; HW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$2,042.36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$1,367.62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$674.74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Sanitary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$5,582.68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$2,440.21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$3,142.47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$1,166.72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$965.83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$200.89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$ 879.18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$477.37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$401.81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$9,670.94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$4,773.66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$4,897.28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49%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8402300" y="1542543"/>
            <a:ext cx="574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Material Cost Comparison Per Patient Room Pair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421435" y="4133343"/>
            <a:ext cx="574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Labor Costs Comparison Per Patient Room Pair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337598"/>
              </p:ext>
            </p:extLst>
          </p:nvPr>
        </p:nvGraphicFramePr>
        <p:xfrm>
          <a:off x="9290362" y="4514850"/>
          <a:ext cx="8864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700"/>
                <a:gridCol w="1628140"/>
                <a:gridCol w="1772920"/>
                <a:gridCol w="1772920"/>
                <a:gridCol w="1772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</a:t>
                      </a:r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Proposed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CW</a:t>
                      </a:r>
                      <a:r>
                        <a:rPr lang="en-US" baseline="0" dirty="0" smtClean="0"/>
                        <a:t> &amp; HW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35.6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23.7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Sanitary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108.5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47.5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22.7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188.2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94.2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9258300" y="4133850"/>
            <a:ext cx="574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Labor Hour Comparison Per Patient Room Pair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150803"/>
              </p:ext>
            </p:extLst>
          </p:nvPr>
        </p:nvGraphicFramePr>
        <p:xfrm>
          <a:off x="9302749" y="2133600"/>
          <a:ext cx="7766051" cy="175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140"/>
                <a:gridCol w="1400311"/>
                <a:gridCol w="1828800"/>
                <a:gridCol w="1676400"/>
                <a:gridCol w="1676400"/>
              </a:tblGrid>
              <a:tr h="555367">
                <a:tc>
                  <a:txBody>
                    <a:bodyPr/>
                    <a:lstStyle/>
                    <a:p>
                      <a:r>
                        <a:rPr lang="en-US" dirty="0" smtClean="0"/>
                        <a:t>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</a:t>
                      </a:r>
                      <a:r>
                        <a:rPr lang="en-US" baseline="0" dirty="0" smtClean="0"/>
                        <a:t> Acceleration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</a:t>
                      </a:r>
                      <a:r>
                        <a:rPr lang="en-US" baseline="0" dirty="0" smtClean="0"/>
                        <a:t> Costs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Labor Costs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Total Cost</a:t>
                      </a:r>
                      <a:endParaRPr lang="en-US" dirty="0"/>
                    </a:p>
                  </a:txBody>
                  <a:tcPr/>
                </a:tc>
              </a:tr>
              <a:tr h="555367"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$670,079.25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$435,192.30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$1,105,271.55</a:t>
                      </a:r>
                      <a:endParaRPr lang="en-US" b="1" dirty="0"/>
                    </a:p>
                  </a:txBody>
                  <a:tcPr/>
                </a:tc>
              </a:tr>
              <a:tr h="555367">
                <a:tc>
                  <a:txBody>
                    <a:bodyPr/>
                    <a:lstStyle/>
                    <a:p>
                      <a:r>
                        <a:rPr lang="en-US" dirty="0" smtClean="0"/>
                        <a:t>Proposed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93 days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$357,697.80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$214,814.70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$572,512.50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9251638" y="1781159"/>
            <a:ext cx="574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Total Schedule &amp; Cost Reduction Summary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7598E5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7068800" y="2209800"/>
            <a:ext cx="1828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99"/>
                </a:solidFill>
              </a:rPr>
              <a:t>Savings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FFFF99"/>
                </a:solidFill>
              </a:rPr>
              <a:t>$532,759</a:t>
            </a:r>
            <a:endParaRPr lang="en-US" sz="1800" dirty="0">
              <a:solidFill>
                <a:srgbClr val="FFFF99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53600" y="3276600"/>
            <a:ext cx="789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3: SIPS Utilization for Patient Floors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99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72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287000" y="1524000"/>
            <a:ext cx="6922861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70407" y="162580"/>
            <a:ext cx="789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3: SIPS Utilization for Patient Floors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0407" y="1064567"/>
            <a:ext cx="789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Original Crew Sizes &amp; Proposed Work Zones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0" y="914400"/>
            <a:ext cx="4639520" cy="2387768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55" y="2286000"/>
            <a:ext cx="4642945" cy="236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239501" y="647700"/>
            <a:ext cx="5029199" cy="69341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03939" y="1524000"/>
            <a:ext cx="217261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400" y="1450063"/>
            <a:ext cx="341572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</a:p>
          <a:p>
            <a:endParaRPr lang="en-US" dirty="0"/>
          </a:p>
          <a:p>
            <a:r>
              <a:rPr lang="en-US" dirty="0" smtClean="0"/>
              <a:t>5</a:t>
            </a:r>
          </a:p>
          <a:p>
            <a:endParaRPr lang="en-US" dirty="0"/>
          </a:p>
          <a:p>
            <a:r>
              <a:rPr lang="en-US" dirty="0" smtClean="0"/>
              <a:t>4</a:t>
            </a:r>
          </a:p>
          <a:p>
            <a:endParaRPr lang="en-US" dirty="0"/>
          </a:p>
          <a:p>
            <a:r>
              <a:rPr lang="en-US" dirty="0" smtClean="0"/>
              <a:t>3</a:t>
            </a:r>
          </a:p>
          <a:p>
            <a:endParaRPr lang="en-US" dirty="0"/>
          </a:p>
          <a:p>
            <a:r>
              <a:rPr lang="en-US" dirty="0" smtClean="0"/>
              <a:t>2</a:t>
            </a:r>
          </a:p>
          <a:p>
            <a:endParaRPr lang="en-US" dirty="0"/>
          </a:p>
          <a:p>
            <a:r>
              <a:rPr lang="en-US" dirty="0" smtClean="0"/>
              <a:t>1</a:t>
            </a:r>
          </a:p>
          <a:p>
            <a:endParaRPr lang="en-US" dirty="0"/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15" name="Picture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200" y="4419600"/>
            <a:ext cx="4648200" cy="2362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45800" y="965200"/>
            <a:ext cx="3149600" cy="1092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54562" y="3429000"/>
            <a:ext cx="31496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5800" y="5029200"/>
            <a:ext cx="3149600" cy="914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47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70407" y="162580"/>
            <a:ext cx="789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3: SIPS Utilization for Patient Floors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0407" y="1064567"/>
            <a:ext cx="789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Workflow Balancing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124" y="4038600"/>
            <a:ext cx="18059400" cy="2488859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965032"/>
            <a:ext cx="3010867" cy="154956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0" y="1905000"/>
            <a:ext cx="2995448" cy="15240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894" y="2400861"/>
            <a:ext cx="3072706" cy="15615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48800" y="224034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Each Activity has 1 week to complete 1 zone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Crews to complete 900 SF per day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Workflow Balancing</a:t>
            </a:r>
            <a:endParaRPr lang="en-US" sz="1600" dirty="0">
              <a:solidFill>
                <a:srgbClr val="FFFF99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15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7598E5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99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34900" y="1574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Introduction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66373" y="1064567"/>
            <a:ext cx="309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Project Background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xisting Site Conditions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"/>
          <a:stretch/>
        </p:blipFill>
        <p:spPr>
          <a:xfrm>
            <a:off x="18973801" y="1143000"/>
            <a:ext cx="7748258" cy="54497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409413" y="1818304"/>
            <a:ext cx="1662579" cy="4339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Key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  <a:p>
            <a:endParaRPr lang="en-US" sz="100" dirty="0" smtClean="0"/>
          </a:p>
          <a:p>
            <a:endParaRPr lang="en-US" sz="100" dirty="0"/>
          </a:p>
        </p:txBody>
      </p:sp>
      <p:sp>
        <p:nvSpPr>
          <p:cNvPr id="15" name="TextBox 14"/>
          <p:cNvSpPr txBox="1"/>
          <p:nvPr/>
        </p:nvSpPr>
        <p:spPr>
          <a:xfrm>
            <a:off x="25450800" y="2306992"/>
            <a:ext cx="1262998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700" dirty="0" smtClean="0"/>
              <a:t>Elect. Main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55099" y="2801745"/>
            <a:ext cx="1291101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700" dirty="0"/>
              <a:t>W</a:t>
            </a:r>
            <a:r>
              <a:rPr lang="en-US" sz="1700" dirty="0" smtClean="0"/>
              <a:t>ater Main</a:t>
            </a:r>
            <a:endParaRPr lang="en-US" sz="1700" dirty="0"/>
          </a:p>
        </p:txBody>
      </p:sp>
      <p:sp>
        <p:nvSpPr>
          <p:cNvPr id="18" name="TextBox 17"/>
          <p:cNvSpPr txBox="1"/>
          <p:nvPr/>
        </p:nvSpPr>
        <p:spPr>
          <a:xfrm>
            <a:off x="25436506" y="3352800"/>
            <a:ext cx="1614494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700" dirty="0" smtClean="0"/>
              <a:t>Const. Parking</a:t>
            </a:r>
            <a:endParaRPr lang="en-US" sz="1700" dirty="0"/>
          </a:p>
        </p:txBody>
      </p:sp>
      <p:sp>
        <p:nvSpPr>
          <p:cNvPr id="19" name="TextBox 18"/>
          <p:cNvSpPr txBox="1"/>
          <p:nvPr/>
        </p:nvSpPr>
        <p:spPr>
          <a:xfrm>
            <a:off x="25450800" y="3886200"/>
            <a:ext cx="1336392" cy="6155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700" dirty="0" smtClean="0"/>
              <a:t>Ambulance</a:t>
            </a:r>
          </a:p>
          <a:p>
            <a:r>
              <a:rPr lang="en-US" sz="1700" dirty="0" smtClean="0"/>
              <a:t>Bay/Access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25450800" y="4627208"/>
            <a:ext cx="1565953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700" dirty="0" smtClean="0"/>
              <a:t>Const. Access</a:t>
            </a:r>
            <a:endParaRPr lang="en-US" sz="1700" dirty="0"/>
          </a:p>
        </p:txBody>
      </p:sp>
      <p:sp>
        <p:nvSpPr>
          <p:cNvPr id="21" name="TextBox 20"/>
          <p:cNvSpPr txBox="1"/>
          <p:nvPr/>
        </p:nvSpPr>
        <p:spPr>
          <a:xfrm>
            <a:off x="25450800" y="5132457"/>
            <a:ext cx="1360080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700" dirty="0" smtClean="0"/>
              <a:t>Res. Zoning</a:t>
            </a:r>
            <a:endParaRPr lang="en-US" sz="1700" dirty="0"/>
          </a:p>
        </p:txBody>
      </p:sp>
      <p:sp>
        <p:nvSpPr>
          <p:cNvPr id="22" name="TextBox 21"/>
          <p:cNvSpPr txBox="1"/>
          <p:nvPr/>
        </p:nvSpPr>
        <p:spPr>
          <a:xfrm>
            <a:off x="25450800" y="5589657"/>
            <a:ext cx="1311433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700" dirty="0" smtClean="0"/>
              <a:t>New Const.</a:t>
            </a:r>
            <a:endParaRPr lang="en-US" sz="1700" dirty="0"/>
          </a:p>
        </p:txBody>
      </p:sp>
      <p:sp>
        <p:nvSpPr>
          <p:cNvPr id="24" name="TextBox 23"/>
          <p:cNvSpPr txBox="1"/>
          <p:nvPr/>
        </p:nvSpPr>
        <p:spPr>
          <a:xfrm>
            <a:off x="9448800" y="1752600"/>
            <a:ext cx="7467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Building Information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234,000 SF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10 Stories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120 Private Patient Rooms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$230 Million ($121 million for new patient tower)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48800" y="3217783"/>
            <a:ext cx="746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Project Schedule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Start Date: January 2013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Completion Date: September 2015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Total Duration: 973 work days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48800" y="4343400"/>
            <a:ext cx="746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Project Manager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Whiting-Turner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Construction Manager at Risk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Guaranteed Maximum Price</a:t>
            </a:r>
          </a:p>
        </p:txBody>
      </p:sp>
      <p:pic>
        <p:nvPicPr>
          <p:cNvPr id="29" name="Picture 28" descr="http://flavorchem.com/wp-content/uploads/2013/08/leed-silver-lg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2286000"/>
            <a:ext cx="1898015" cy="189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4495800"/>
            <a:ext cx="14859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0" y="4876800"/>
            <a:ext cx="2057400" cy="591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4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70407" y="162580"/>
            <a:ext cx="789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3: SIPS Utilization for Patient Floors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0407" y="1064567"/>
            <a:ext cx="789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Workflow Balancing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8846060" y="1751230"/>
            <a:ext cx="1656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(Proposed SF/Day</a:t>
            </a:r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860872" y="2062450"/>
            <a:ext cx="1606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922558" y="2030576"/>
            <a:ext cx="154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(Original SF/Day)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77107" y="1892690"/>
            <a:ext cx="295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686313" y="1853167"/>
            <a:ext cx="3600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(Original Crew Size) = (Proposed Crew Size)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398970" y="2746177"/>
            <a:ext cx="1841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(Proposed Crew Size)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082434" y="2760167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247164" y="2743200"/>
            <a:ext cx="1905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(Hourly Cost/Worker)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985214" y="2758506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151562" y="2746177"/>
            <a:ext cx="2071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8 </a:t>
            </a:r>
            <a:r>
              <a:rPr lang="en-US" sz="1400" dirty="0" err="1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Hrs</a:t>
            </a:r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(Total Cost/Day)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681330" y="3654623"/>
            <a:ext cx="1479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(Total Cost/Day)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013136" y="3667297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371736" y="3654623"/>
            <a:ext cx="2864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Zones/Floor = (Total Cost/Floor)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208260" y="3654968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0153790" y="3654623"/>
            <a:ext cx="1204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 Days/Zone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864040" y="4566046"/>
            <a:ext cx="1600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(Total Cost/Floor)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311840" y="4578720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464240" y="4569023"/>
            <a:ext cx="3794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Patient Floors = (Total Project Cost/Activity)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0269200" y="5407223"/>
            <a:ext cx="4006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Σ</a:t>
            </a:r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(Total Project Cost/Activity) = Total Project Cost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287000" y="1524000"/>
            <a:ext cx="6922861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3" name="Picture 4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0"/>
          <a:stretch/>
        </p:blipFill>
        <p:spPr bwMode="auto">
          <a:xfrm>
            <a:off x="13563600" y="2590800"/>
            <a:ext cx="2958944" cy="3173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4" name="Picture 43" descr="Crew size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94576" y="692622"/>
            <a:ext cx="5042849" cy="68580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7003939" y="1524000"/>
            <a:ext cx="217261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916400" y="1450063"/>
            <a:ext cx="341572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</a:p>
          <a:p>
            <a:endParaRPr lang="en-US" dirty="0"/>
          </a:p>
          <a:p>
            <a:r>
              <a:rPr lang="en-US" dirty="0" smtClean="0"/>
              <a:t>5</a:t>
            </a:r>
          </a:p>
          <a:p>
            <a:endParaRPr lang="en-US" dirty="0"/>
          </a:p>
          <a:p>
            <a:r>
              <a:rPr lang="en-US" dirty="0" smtClean="0"/>
              <a:t>4</a:t>
            </a:r>
          </a:p>
          <a:p>
            <a:endParaRPr lang="en-US" dirty="0"/>
          </a:p>
          <a:p>
            <a:r>
              <a:rPr lang="en-US" dirty="0" smtClean="0"/>
              <a:t>3</a:t>
            </a:r>
          </a:p>
          <a:p>
            <a:endParaRPr lang="en-US" dirty="0"/>
          </a:p>
          <a:p>
            <a:r>
              <a:rPr lang="en-US" dirty="0" smtClean="0"/>
              <a:t>2</a:t>
            </a:r>
          </a:p>
          <a:p>
            <a:endParaRPr lang="en-US" dirty="0"/>
          </a:p>
          <a:p>
            <a:r>
              <a:rPr lang="en-US" dirty="0" smtClean="0"/>
              <a:t>1</a:t>
            </a:r>
          </a:p>
          <a:p>
            <a:endParaRPr lang="en-US" dirty="0"/>
          </a:p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Workflow Balancing</a:t>
            </a:r>
            <a:endParaRPr lang="en-US" sz="1600" dirty="0">
              <a:solidFill>
                <a:srgbClr val="FFFF99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97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70407" y="162580"/>
            <a:ext cx="789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3: SIPS Utilization for Patient Floors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0407" y="1064567"/>
            <a:ext cx="789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Workflow Balancing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8846060" y="1751230"/>
            <a:ext cx="1656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(Proposed SF/Day</a:t>
            </a:r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860872" y="2062450"/>
            <a:ext cx="1606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922558" y="2030576"/>
            <a:ext cx="154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(Original SF/Day)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77107" y="1892690"/>
            <a:ext cx="295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686313" y="1853167"/>
            <a:ext cx="3600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(Original Crew Size) = (Proposed Crew Size)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398970" y="2746177"/>
            <a:ext cx="1841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(Proposed Crew Size)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082434" y="2760167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247164" y="2743200"/>
            <a:ext cx="1905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(Hourly Cost/Worker)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985214" y="2758506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151562" y="2746177"/>
            <a:ext cx="2071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8 </a:t>
            </a:r>
            <a:r>
              <a:rPr lang="en-US" sz="1400" dirty="0" err="1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Hrs</a:t>
            </a:r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(Total Cost/Day)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681330" y="3654623"/>
            <a:ext cx="1479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(Total Cost/Day)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013136" y="3667297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371736" y="3654623"/>
            <a:ext cx="2864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Zones/Floor = (Total Cost/Floor)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208260" y="3654968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0153790" y="3654623"/>
            <a:ext cx="1204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 Days/Zone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864040" y="4566046"/>
            <a:ext cx="1600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(Total Cost/Floor)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311840" y="4578720"/>
            <a:ext cx="295274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464240" y="4569023"/>
            <a:ext cx="3794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Patient Floors = (Total Project Cost/Activity)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0269200" y="5407223"/>
            <a:ext cx="4006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Σ</a:t>
            </a:r>
            <a:r>
              <a:rPr lang="en-US" sz="1400" dirty="0" smtClean="0">
                <a:solidFill>
                  <a:schemeClr val="bg1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(Total Project Cost/Activity) = Total Project Cost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287000" y="1524000"/>
            <a:ext cx="6922861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3" name="Picture 4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0"/>
          <a:stretch/>
        </p:blipFill>
        <p:spPr bwMode="auto">
          <a:xfrm>
            <a:off x="13563600" y="2590800"/>
            <a:ext cx="2958944" cy="3173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4" name="Picture 43" descr="Crew size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94576" y="692622"/>
            <a:ext cx="5042849" cy="68580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7003939" y="1524000"/>
            <a:ext cx="217261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916400" y="1450063"/>
            <a:ext cx="341572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</a:p>
          <a:p>
            <a:endParaRPr lang="en-US" dirty="0"/>
          </a:p>
          <a:p>
            <a:r>
              <a:rPr lang="en-US" dirty="0" smtClean="0"/>
              <a:t>5</a:t>
            </a:r>
          </a:p>
          <a:p>
            <a:endParaRPr lang="en-US" dirty="0"/>
          </a:p>
          <a:p>
            <a:r>
              <a:rPr lang="en-US" dirty="0" smtClean="0"/>
              <a:t>4</a:t>
            </a:r>
          </a:p>
          <a:p>
            <a:endParaRPr lang="en-US" dirty="0"/>
          </a:p>
          <a:p>
            <a:r>
              <a:rPr lang="en-US" dirty="0" smtClean="0"/>
              <a:t>3</a:t>
            </a:r>
          </a:p>
          <a:p>
            <a:endParaRPr lang="en-US" dirty="0"/>
          </a:p>
          <a:p>
            <a:r>
              <a:rPr lang="en-US" dirty="0" smtClean="0"/>
              <a:t>2</a:t>
            </a:r>
          </a:p>
          <a:p>
            <a:endParaRPr lang="en-US" dirty="0"/>
          </a:p>
          <a:p>
            <a:r>
              <a:rPr lang="en-US" dirty="0" smtClean="0"/>
              <a:t>1</a:t>
            </a:r>
          </a:p>
          <a:p>
            <a:endParaRPr lang="en-US" dirty="0"/>
          </a:p>
          <a:p>
            <a:r>
              <a:rPr lang="en-US" dirty="0" smtClean="0"/>
              <a:t>0</a:t>
            </a:r>
            <a:endParaRPr lang="en-US" dirty="0"/>
          </a:p>
        </p:txBody>
      </p:sp>
      <p:graphicFrame>
        <p:nvGraphicFramePr>
          <p:cNvPr id="47" name="Chart 46"/>
          <p:cNvGraphicFramePr/>
          <p:nvPr>
            <p:extLst>
              <p:ext uri="{D42A27DB-BD31-4B8C-83A1-F6EECF244321}">
                <p14:modId xmlns:p14="http://schemas.microsoft.com/office/powerpoint/2010/main" val="3381910870"/>
              </p:ext>
            </p:extLst>
          </p:nvPr>
        </p:nvGraphicFramePr>
        <p:xfrm>
          <a:off x="10287000" y="1524000"/>
          <a:ext cx="69342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Workflow Balancing</a:t>
            </a:r>
            <a:endParaRPr lang="en-US" sz="1600" dirty="0">
              <a:solidFill>
                <a:srgbClr val="FFFF99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8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70407" y="162580"/>
            <a:ext cx="789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3: SIPS Utilization for Patient Floors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0407" y="1064567"/>
            <a:ext cx="789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Cost and Schedule Impact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933855"/>
              </p:ext>
            </p:extLst>
          </p:nvPr>
        </p:nvGraphicFramePr>
        <p:xfrm>
          <a:off x="11353800" y="3429000"/>
          <a:ext cx="4724400" cy="266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800"/>
                <a:gridCol w="1574800"/>
                <a:gridCol w="1574800"/>
              </a:tblGrid>
              <a:tr h="5348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Schedule Type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Original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SIPS</a:t>
                      </a:r>
                      <a:endParaRPr lang="en-US" sz="1800" dirty="0"/>
                    </a:p>
                  </a:txBody>
                  <a:tcPr anchor="ctr"/>
                </a:tc>
              </a:tr>
              <a:tr h="4966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Labor</a:t>
                      </a:r>
                      <a:r>
                        <a:rPr lang="en-US" sz="1800" baseline="0" dirty="0" smtClean="0"/>
                        <a:t> Cost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$2,992,027.20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$2,979,930.00 </a:t>
                      </a:r>
                    </a:p>
                  </a:txBody>
                  <a:tcPr marL="12700" marR="12700" marT="12700" marB="0" anchor="ctr"/>
                </a:tc>
              </a:tr>
              <a:tr h="4966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Start Date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3/5/14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3/5/14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4966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End Date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7/22/15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3/18/15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5658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Duration (days)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504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378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77600" y="2090916"/>
            <a:ext cx="746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Labor Savings: $12,097.20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Schedule Acceleration:126 days (18 weeks)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7598E5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83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422477" y="131802"/>
            <a:ext cx="6587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Conclusions &amp; Recommendations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448800" y="1752600"/>
            <a:ext cx="746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Analysis 1: Implementing an Integrated Project Delivery</a:t>
            </a:r>
          </a:p>
          <a:p>
            <a:r>
              <a:rPr lang="en-US" sz="1800" b="1" smtClean="0">
                <a:solidFill>
                  <a:schemeClr val="bg1"/>
                </a:solidFill>
              </a:rPr>
              <a:t>	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8800" y="4199692"/>
            <a:ext cx="746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Analysis 2: Patient Room Re-Design for Shared Wet </a:t>
            </a:r>
            <a:r>
              <a:rPr lang="en-US" sz="2000" b="1" dirty="0" smtClean="0">
                <a:solidFill>
                  <a:schemeClr val="bg1"/>
                </a:solidFill>
              </a:rPr>
              <a:t>Wall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73800" y="1752600"/>
            <a:ext cx="746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Analysis 3: SIPS Utilization for Patient </a:t>
            </a:r>
            <a:r>
              <a:rPr lang="en-US" sz="2000" b="1" dirty="0" smtClean="0">
                <a:solidFill>
                  <a:schemeClr val="bg1"/>
                </a:solidFill>
              </a:rPr>
              <a:t>Floor</a:t>
            </a:r>
            <a:r>
              <a:rPr lang="en-US" sz="1800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45436"/>
              </p:ext>
            </p:extLst>
          </p:nvPr>
        </p:nvGraphicFramePr>
        <p:xfrm>
          <a:off x="9296400" y="2209801"/>
          <a:ext cx="8763001" cy="1646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1"/>
                <a:gridCol w="914400"/>
                <a:gridCol w="838200"/>
                <a:gridCol w="914400"/>
                <a:gridCol w="1066800"/>
                <a:gridCol w="1219200"/>
                <a:gridCol w="838200"/>
                <a:gridCol w="914400"/>
              </a:tblGrid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FF99"/>
                          </a:solidFill>
                          <a:effectLst/>
                        </a:rPr>
                        <a:t>Multi-Party </a:t>
                      </a:r>
                      <a:r>
                        <a:rPr lang="en-US" sz="1600" dirty="0">
                          <a:solidFill>
                            <a:srgbClr val="FFFF99"/>
                          </a:solidFill>
                          <a:effectLst/>
                        </a:rPr>
                        <a:t>c</a:t>
                      </a:r>
                      <a:r>
                        <a:rPr lang="en-US" sz="1600" dirty="0" smtClean="0">
                          <a:solidFill>
                            <a:srgbClr val="FFFF99"/>
                          </a:solidFill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FFFF99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99"/>
                          </a:solidFill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solidFill>
                            <a:srgbClr val="FFFF99"/>
                          </a:solidFill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FFFF99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FF99"/>
                          </a:solidFill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FFFF99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Proposed Northeast </a:t>
                      </a:r>
                      <a:r>
                        <a:rPr lang="en-US" sz="1600" dirty="0">
                          <a:effectLst/>
                        </a:rPr>
                        <a:t>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333792"/>
              </p:ext>
            </p:extLst>
          </p:nvPr>
        </p:nvGraphicFramePr>
        <p:xfrm>
          <a:off x="9296401" y="4724400"/>
          <a:ext cx="7086600" cy="175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540"/>
                <a:gridCol w="1434059"/>
                <a:gridCol w="1447800"/>
                <a:gridCol w="1371600"/>
                <a:gridCol w="1752601"/>
              </a:tblGrid>
              <a:tr h="5553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Design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Schedule</a:t>
                      </a:r>
                      <a:r>
                        <a:rPr lang="en-US" baseline="0" dirty="0" smtClean="0"/>
                        <a:t> Acceleration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Material</a:t>
                      </a:r>
                      <a:r>
                        <a:rPr lang="en-US" baseline="0" dirty="0" smtClean="0"/>
                        <a:t> Costs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Labor Costs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Total Cost</a:t>
                      </a:r>
                      <a:endParaRPr lang="en-US" dirty="0"/>
                    </a:p>
                  </a:txBody>
                  <a:tcPr anchor="ctr"/>
                </a:tc>
              </a:tr>
              <a:tr h="555367"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$670,079.25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$435,192.30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$1,105,271.55</a:t>
                      </a:r>
                      <a:endParaRPr lang="en-US" b="1" dirty="0"/>
                    </a:p>
                  </a:txBody>
                  <a:tcPr/>
                </a:tc>
              </a:tr>
              <a:tr h="555367">
                <a:tc>
                  <a:txBody>
                    <a:bodyPr/>
                    <a:lstStyle/>
                    <a:p>
                      <a:r>
                        <a:rPr lang="en-US" dirty="0" smtClean="0"/>
                        <a:t>Proposed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93 days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$357,697.80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$214,814.70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$572,512.50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67233"/>
              </p:ext>
            </p:extLst>
          </p:nvPr>
        </p:nvGraphicFramePr>
        <p:xfrm>
          <a:off x="19050000" y="2209800"/>
          <a:ext cx="4724400" cy="266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800"/>
                <a:gridCol w="1574800"/>
                <a:gridCol w="1574800"/>
              </a:tblGrid>
              <a:tr h="5348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Schedule Type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Original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SIPS</a:t>
                      </a:r>
                      <a:endParaRPr lang="en-US" sz="1800" dirty="0"/>
                    </a:p>
                  </a:txBody>
                  <a:tcPr anchor="ctr"/>
                </a:tc>
              </a:tr>
              <a:tr h="4966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Labor</a:t>
                      </a:r>
                      <a:r>
                        <a:rPr lang="en-US" sz="1800" baseline="0" dirty="0" smtClean="0"/>
                        <a:t> Cost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$2,992,027.20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$2,979,930.00 </a:t>
                      </a:r>
                    </a:p>
                  </a:txBody>
                  <a:tcPr marL="12700" marR="12700" marT="12700" marB="0" anchor="ctr"/>
                </a:tc>
              </a:tr>
              <a:tr h="4966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Start Date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3/5/14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3/5/14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4966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End Date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7/22/15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3/18/15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5658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Duration (days)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504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378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850600" y="2286000"/>
            <a:ext cx="7467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99"/>
                </a:solidFill>
              </a:rPr>
              <a:t>Savings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FFFF99"/>
                </a:solidFill>
              </a:rPr>
              <a:t>$12,097.20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rgbClr val="FFFF99"/>
                </a:solidFill>
              </a:rPr>
              <a:t>126 days (18 weeks)</a:t>
            </a:r>
            <a:endParaRPr lang="en-US" sz="1800" dirty="0">
              <a:solidFill>
                <a:srgbClr val="FFFF99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59200" y="4876800"/>
            <a:ext cx="1828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99"/>
                </a:solidFill>
              </a:rPr>
              <a:t>Savings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FFFF99"/>
                </a:solidFill>
              </a:rPr>
              <a:t>$532,759.05</a:t>
            </a:r>
            <a:endParaRPr lang="en-US" sz="1800" dirty="0">
              <a:solidFill>
                <a:srgbClr val="FFFF99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59200" y="4038600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ACC04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 smtClean="0">
              <a:solidFill>
                <a:srgbClr val="2ACC0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83000" y="1600200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ACC04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 smtClean="0">
              <a:solidFill>
                <a:srgbClr val="2ACC0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612600" y="1600200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ACC04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 smtClean="0">
              <a:solidFill>
                <a:srgbClr val="2ACC0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V.	Conclusions &amp; Recommendations</a:t>
            </a:r>
            <a:endParaRPr lang="en-US" sz="1600" b="1" dirty="0">
              <a:solidFill>
                <a:srgbClr val="FFFF99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8973800" y="5181362"/>
            <a:ext cx="7467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General Conditions: $13,027,770 Total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b="1" dirty="0" smtClean="0">
                <a:solidFill>
                  <a:schemeClr val="bg1"/>
                </a:solidFill>
              </a:rPr>
              <a:t>973 total original work days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	$13,389.28 per day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endParaRPr lang="en-US" sz="1800" b="1" dirty="0" smtClean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00" y="13180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Acknowledgements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83400" y="1752600"/>
            <a:ext cx="6781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Special Thanks To: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John </a:t>
            </a:r>
            <a:r>
              <a:rPr lang="en-US" dirty="0" err="1">
                <a:solidFill>
                  <a:schemeClr val="bg1"/>
                </a:solidFill>
              </a:rPr>
              <a:t>Ovelman</a:t>
            </a:r>
            <a:r>
              <a:rPr lang="en-US" dirty="0">
                <a:solidFill>
                  <a:schemeClr val="bg1"/>
                </a:solidFill>
              </a:rPr>
              <a:t> – Whiting-Turner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Chris Brooks – Southland Industries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Raj </a:t>
            </a:r>
            <a:r>
              <a:rPr lang="en-US" dirty="0" err="1">
                <a:solidFill>
                  <a:schemeClr val="bg1"/>
                </a:solidFill>
              </a:rPr>
              <a:t>Vora</a:t>
            </a:r>
            <a:r>
              <a:rPr lang="en-US" dirty="0">
                <a:solidFill>
                  <a:schemeClr val="bg1"/>
                </a:solidFill>
              </a:rPr>
              <a:t> – Southland Industries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John </a:t>
            </a:r>
            <a:r>
              <a:rPr lang="en-US" dirty="0" err="1">
                <a:solidFill>
                  <a:schemeClr val="bg1"/>
                </a:solidFill>
              </a:rPr>
              <a:t>Carbonneau</a:t>
            </a:r>
            <a:r>
              <a:rPr lang="en-US" dirty="0">
                <a:solidFill>
                  <a:schemeClr val="bg1"/>
                </a:solidFill>
              </a:rPr>
              <a:t> – Southland Industries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Adam Davis – Penn State Office of Physical Plant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Mark Bittner – CBRE Healthcare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Jake Hughes – CBRE Healthcare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PACE Industry Members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My Friends, Family, and A-7</a:t>
            </a:r>
          </a:p>
        </p:txBody>
      </p:sp>
      <p:sp>
        <p:nvSpPr>
          <p:cNvPr id="8" name="Rectangle 7"/>
          <p:cNvSpPr/>
          <p:nvPr/>
        </p:nvSpPr>
        <p:spPr>
          <a:xfrm>
            <a:off x="9486900" y="4800600"/>
            <a:ext cx="845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Academic: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Penn State Architectural Engineering Faculty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Dr. Craig </a:t>
            </a:r>
            <a:r>
              <a:rPr lang="en-US" dirty="0" err="1">
                <a:solidFill>
                  <a:srgbClr val="FFFFFF"/>
                </a:solidFill>
              </a:rPr>
              <a:t>Dubler</a:t>
            </a:r>
            <a:r>
              <a:rPr lang="en-US" dirty="0">
                <a:solidFill>
                  <a:srgbClr val="FFFFFF"/>
                </a:solidFill>
              </a:rPr>
              <a:t> – Faculty Advisor</a:t>
            </a:r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050" y="3276600"/>
            <a:ext cx="14859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3523615"/>
            <a:ext cx="2057400" cy="59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31664" r="6186" b="30781"/>
          <a:stretch/>
        </p:blipFill>
        <p:spPr bwMode="auto">
          <a:xfrm>
            <a:off x="14935200" y="3365500"/>
            <a:ext cx="2702560" cy="825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334500" y="1143000"/>
            <a:ext cx="8763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Industry Acknowledgements: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 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Whiting-Turner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Southland Industries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CBRE Healthcare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99"/>
                </a:solidFill>
              </a:rPr>
              <a:t>VI.	Acknowledgements</a:t>
            </a:r>
            <a:endParaRPr lang="en-US" sz="1600" b="1" dirty="0">
              <a:solidFill>
                <a:srgbClr val="FFFF99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088733" y="157315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Northeast Hospital Expansion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26" y="857250"/>
            <a:ext cx="8122712" cy="545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88026" y="6211669"/>
            <a:ext cx="8122712" cy="646331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1" name="Text Box 4"/>
          <p:cNvSpPr txBox="1"/>
          <p:nvPr/>
        </p:nvSpPr>
        <p:spPr>
          <a:xfrm>
            <a:off x="9688026" y="875950"/>
            <a:ext cx="2909570" cy="685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  <a:spcAft>
                <a:spcPts val="1800"/>
              </a:spcAft>
            </a:pPr>
            <a:r>
              <a:rPr lang="en-US" sz="1100" b="1" kern="0" dirty="0">
                <a:solidFill>
                  <a:srgbClr val="D9D9D9"/>
                </a:solidFill>
                <a:effectLst/>
                <a:latin typeface="Cambria" panose="02040503050406030204" pitchFamily="18" charset="0"/>
              </a:rPr>
              <a:t>Courtesy of Smith Group JJR</a:t>
            </a:r>
            <a:endParaRPr lang="en-US" sz="1100" b="1" kern="0" dirty="0">
              <a:solidFill>
                <a:srgbClr val="4F81BD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7900" y="3352800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Questions?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45400" y="3352800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Questions?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34900" y="1574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Introduction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66373" y="1064567"/>
            <a:ext cx="309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</a:rPr>
              <a:t>Analysis Overview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48800" y="2027872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Analysis </a:t>
            </a:r>
            <a:r>
              <a:rPr lang="en-US" sz="2000" b="1" dirty="0">
                <a:solidFill>
                  <a:schemeClr val="bg1"/>
                </a:solidFill>
              </a:rPr>
              <a:t>1: Implementing an Integrated Project </a:t>
            </a:r>
            <a:r>
              <a:rPr lang="en-US" sz="2000" b="1" dirty="0" smtClean="0">
                <a:solidFill>
                  <a:schemeClr val="bg1"/>
                </a:solidFill>
              </a:rPr>
              <a:t>Delivery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Observing how similar projects in the US are implementing IPD strategies that could have been used to create a more efficient project team and suggesting how apply these methods.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8800" y="3657600"/>
            <a:ext cx="7467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Analysis 2: Patient Room Re-Design for Shared Wet </a:t>
            </a:r>
            <a:r>
              <a:rPr lang="en-US" sz="2000" b="1" dirty="0" smtClean="0">
                <a:solidFill>
                  <a:schemeClr val="bg1"/>
                </a:solidFill>
              </a:rPr>
              <a:t>Wall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Re-evaluating the plumbing design for the private patient rooms to create a more efficient design that potentially saves on labor time and material costs.</a:t>
            </a:r>
          </a:p>
          <a:p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b="1" dirty="0" smtClean="0">
                <a:solidFill>
                  <a:schemeClr val="bg1"/>
                </a:solidFill>
              </a:rPr>
              <a:t>Mechanical Breadth: </a:t>
            </a:r>
            <a:r>
              <a:rPr lang="en-US" sz="1800" dirty="0" smtClean="0">
                <a:solidFill>
                  <a:schemeClr val="bg1"/>
                </a:solidFill>
              </a:rPr>
              <a:t>Re-sizing the sanitary, vent, and the cold and hot water supplies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73800" y="2027872"/>
            <a:ext cx="7467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Analysis 3: SIPS Utilization for Patient </a:t>
            </a:r>
            <a:r>
              <a:rPr lang="en-US" sz="2000" b="1" dirty="0" smtClean="0">
                <a:solidFill>
                  <a:schemeClr val="bg1"/>
                </a:solidFill>
              </a:rPr>
              <a:t>Floor</a:t>
            </a:r>
            <a:r>
              <a:rPr lang="en-US" sz="1800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Applying short interval production scheduling to the MEP installations and finishes on the private patient floors for an accelerated schedule and more balanced workflow. 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73800" y="3657600"/>
            <a:ext cx="746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Analysis 4: Preassembled Steel Connection Bridge</a:t>
            </a:r>
          </a:p>
          <a:p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Identifying sections of the bridge connecting the existing hospital to the patient tower addition for preassembly in order to create a safer work environment and reduce the time spent on steel erection.</a:t>
            </a:r>
          </a:p>
          <a:p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b="1" dirty="0" smtClean="0">
                <a:solidFill>
                  <a:schemeClr val="bg1"/>
                </a:solidFill>
              </a:rPr>
              <a:t>Structural Breadth: </a:t>
            </a:r>
            <a:r>
              <a:rPr lang="en-US" sz="1800" dirty="0" smtClean="0">
                <a:solidFill>
                  <a:schemeClr val="bg1"/>
                </a:solidFill>
              </a:rPr>
              <a:t>Verifying the preassembled sections can be picked by the crane and designating pick points .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7598E5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Analysis Overview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63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515600" y="2971800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47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>
            <a:off x="12649200" y="2845599"/>
            <a:ext cx="538747" cy="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13" idx="0"/>
          </p:cNvCxnSpPr>
          <p:nvPr/>
        </p:nvCxnSpPr>
        <p:spPr>
          <a:xfrm>
            <a:off x="11406437" y="2761565"/>
            <a:ext cx="2253" cy="51503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09250" y="-59265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6286" y="1064567"/>
            <a:ext cx="37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Current Delivery Method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06349" y="1699592"/>
            <a:ext cx="2019300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Owner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56395" y="2438400"/>
            <a:ext cx="262025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Smith Group JJR</a:t>
            </a:r>
          </a:p>
          <a:p>
            <a:pPr algn="ctr"/>
            <a:r>
              <a:rPr lang="en-US" sz="1400" dirty="0" smtClean="0"/>
              <a:t>Architect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725649" y="2514600"/>
            <a:ext cx="278965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Whiting -Turner</a:t>
            </a:r>
          </a:p>
          <a:p>
            <a:pPr algn="ctr"/>
            <a:r>
              <a:rPr lang="en-US" sz="1400" dirty="0" smtClean="0"/>
              <a:t>Construction Manager at Risk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01706" y="3737534"/>
            <a:ext cx="2789657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Southland Industries</a:t>
            </a:r>
          </a:p>
          <a:p>
            <a:pPr algn="ctr"/>
            <a:r>
              <a:rPr lang="en-US" sz="1200" dirty="0" err="1" smtClean="0"/>
              <a:t>Mech</a:t>
            </a:r>
            <a:r>
              <a:rPr lang="en-US" sz="1200" dirty="0" smtClean="0"/>
              <a:t>/Plumbing Contractor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01706" y="4370813"/>
            <a:ext cx="2789657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Dynalectric</a:t>
            </a:r>
            <a:endParaRPr lang="en-US" sz="1400" b="1" dirty="0" smtClean="0"/>
          </a:p>
          <a:p>
            <a:pPr algn="ctr"/>
            <a:r>
              <a:rPr lang="en-US" sz="1400" dirty="0" smtClean="0"/>
              <a:t>Electrical </a:t>
            </a:r>
            <a:r>
              <a:rPr lang="en-US" sz="1400" dirty="0"/>
              <a:t>C</a:t>
            </a:r>
            <a:r>
              <a:rPr lang="en-US" sz="1400" dirty="0" smtClean="0"/>
              <a:t>ontractor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5201707" y="5610999"/>
            <a:ext cx="278965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Other Subcontractors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39070" y="3369352"/>
            <a:ext cx="251142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McMullan &amp; Associates, Inc.</a:t>
            </a:r>
          </a:p>
          <a:p>
            <a:pPr algn="ctr"/>
            <a:r>
              <a:rPr lang="en-US" sz="1200" dirty="0" smtClean="0"/>
              <a:t>Structural Engineer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0150725" y="4187244"/>
            <a:ext cx="251142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Leach Wallace Associates, Inc.</a:t>
            </a:r>
          </a:p>
          <a:p>
            <a:pPr algn="ctr"/>
            <a:r>
              <a:rPr lang="en-US" sz="1200" dirty="0" smtClean="0"/>
              <a:t>MEP/FP Engineering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0139070" y="5022241"/>
            <a:ext cx="251142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Syska Hennessey Group</a:t>
            </a:r>
          </a:p>
          <a:p>
            <a:pPr algn="ctr"/>
            <a:r>
              <a:rPr lang="en-US" sz="1200" dirty="0" smtClean="0"/>
              <a:t>MEP/FP Engineering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0139070" y="5857118"/>
            <a:ext cx="251142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Loiederman </a:t>
            </a:r>
            <a:r>
              <a:rPr lang="en-US" sz="1600" b="1" dirty="0" err="1" smtClean="0"/>
              <a:t>Soltesz</a:t>
            </a:r>
            <a:r>
              <a:rPr lang="en-US" sz="1600" b="1" dirty="0" smtClean="0"/>
              <a:t> Associates</a:t>
            </a:r>
          </a:p>
          <a:p>
            <a:pPr algn="ctr"/>
            <a:r>
              <a:rPr lang="en-US" sz="1200" dirty="0" smtClean="0"/>
              <a:t>Civil Engineers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0015779" y="3276600"/>
            <a:ext cx="2785821" cy="344450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120160" y="3573566"/>
            <a:ext cx="2952751" cy="1524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15" idx="2"/>
          </p:cNvCxnSpPr>
          <p:nvPr/>
        </p:nvCxnSpPr>
        <p:spPr>
          <a:xfrm>
            <a:off x="16120477" y="3160931"/>
            <a:ext cx="0" cy="412635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859000" y="3160931"/>
            <a:ext cx="0" cy="2630751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859000" y="5775406"/>
            <a:ext cx="342707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173200" y="2130479"/>
            <a:ext cx="13702" cy="707286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182600" y="2134057"/>
            <a:ext cx="5347" cy="71154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5" idx="1"/>
          </p:cNvCxnSpPr>
          <p:nvPr/>
        </p:nvCxnSpPr>
        <p:spPr>
          <a:xfrm>
            <a:off x="14186902" y="2837765"/>
            <a:ext cx="538747" cy="1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022270"/>
              </p:ext>
            </p:extLst>
          </p:nvPr>
        </p:nvGraphicFramePr>
        <p:xfrm>
          <a:off x="18440401" y="4697458"/>
          <a:ext cx="8877299" cy="1808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838199"/>
                <a:gridCol w="914400"/>
                <a:gridCol w="838200"/>
                <a:gridCol w="1066800"/>
                <a:gridCol w="1219200"/>
                <a:gridCol w="838200"/>
                <a:gridCol w="876300"/>
              </a:tblGrid>
              <a:tr h="12662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Multi-Party 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dirty="0" smtClean="0"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2" name="Left Arrow 41"/>
          <p:cNvSpPr/>
          <p:nvPr/>
        </p:nvSpPr>
        <p:spPr>
          <a:xfrm flipH="1">
            <a:off x="21717000" y="1978090"/>
            <a:ext cx="2438400" cy="304763"/>
          </a:xfrm>
          <a:prstGeom prst="leftArrow">
            <a:avLst>
              <a:gd name="adj1" fmla="val 50000"/>
              <a:gd name="adj2" fmla="val 9041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/>
          <p:cNvSpPr/>
          <p:nvPr/>
        </p:nvSpPr>
        <p:spPr>
          <a:xfrm flipH="1" flipV="1">
            <a:off x="21717000" y="2580965"/>
            <a:ext cx="2590800" cy="304763"/>
          </a:xfrm>
          <a:prstGeom prst="leftArrow">
            <a:avLst>
              <a:gd name="adj1" fmla="val 50000"/>
              <a:gd name="adj2" fmla="val 9041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Arrow 43"/>
          <p:cNvSpPr/>
          <p:nvPr/>
        </p:nvSpPr>
        <p:spPr>
          <a:xfrm rot="10800000">
            <a:off x="21716999" y="1379688"/>
            <a:ext cx="2209799" cy="304763"/>
          </a:xfrm>
          <a:prstGeom prst="leftArrow">
            <a:avLst>
              <a:gd name="adj1" fmla="val 50000"/>
              <a:gd name="adj2" fmla="val 9041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/>
          <p:cNvSpPr/>
          <p:nvPr/>
        </p:nvSpPr>
        <p:spPr>
          <a:xfrm rot="10800000" flipV="1">
            <a:off x="21717000" y="3149340"/>
            <a:ext cx="2971800" cy="304763"/>
          </a:xfrm>
          <a:prstGeom prst="leftArrow">
            <a:avLst>
              <a:gd name="adj1" fmla="val 50000"/>
              <a:gd name="adj2" fmla="val 9041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631400" y="1116644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 miles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555200" y="2312548"/>
            <a:ext cx="1471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16.4 miles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555200" y="1717138"/>
            <a:ext cx="12362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 miles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614364" y="2883470"/>
            <a:ext cx="12362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 miles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402191" y="2465072"/>
            <a:ext cx="181060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McMullan &amp; Associates, Inc.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917400" y="3629680"/>
            <a:ext cx="181060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Syska Hennessey Group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4765000" y="3038182"/>
            <a:ext cx="18092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Leach Wallace Associates, Inc.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003000" y="1363240"/>
            <a:ext cx="1810609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Smith Group JJR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231600" y="1867555"/>
            <a:ext cx="181060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Loiederman </a:t>
            </a:r>
            <a:r>
              <a:rPr lang="en-US" sz="1400" dirty="0" err="1" smtClean="0"/>
              <a:t>Soltesz</a:t>
            </a:r>
            <a:r>
              <a:rPr lang="en-US" sz="1400" dirty="0" smtClean="0"/>
              <a:t> Associates</a:t>
            </a:r>
          </a:p>
        </p:txBody>
      </p:sp>
      <p:sp>
        <p:nvSpPr>
          <p:cNvPr id="57" name="Left Arrow 56"/>
          <p:cNvSpPr/>
          <p:nvPr/>
        </p:nvSpPr>
        <p:spPr>
          <a:xfrm rot="10800000" flipV="1">
            <a:off x="21717000" y="3737534"/>
            <a:ext cx="3124200" cy="304763"/>
          </a:xfrm>
          <a:prstGeom prst="leftArrow">
            <a:avLst>
              <a:gd name="adj1" fmla="val 50000"/>
              <a:gd name="adj2" fmla="val 9041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2631400" y="3471664"/>
            <a:ext cx="12362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 miles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945" y="980358"/>
            <a:ext cx="4235592" cy="3562414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473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09250" y="-59265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51052" y="1064567"/>
            <a:ext cx="652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Case Studies of Similar Projects Using IPD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679848"/>
              </p:ext>
            </p:extLst>
          </p:nvPr>
        </p:nvGraphicFramePr>
        <p:xfrm>
          <a:off x="9258301" y="1828800"/>
          <a:ext cx="8877299" cy="2722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838199"/>
                <a:gridCol w="914400"/>
                <a:gridCol w="838200"/>
                <a:gridCol w="1066800"/>
                <a:gridCol w="1219200"/>
                <a:gridCol w="838200"/>
                <a:gridCol w="876300"/>
              </a:tblGrid>
              <a:tr h="12662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Multi-Party 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dirty="0" smtClean="0"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Cardinal </a:t>
                      </a:r>
                      <a:r>
                        <a:rPr lang="en-US" sz="1600" dirty="0" err="1">
                          <a:effectLst/>
                        </a:rPr>
                        <a:t>Glennon</a:t>
                      </a:r>
                      <a:r>
                        <a:rPr lang="en-US" sz="1600" dirty="0">
                          <a:effectLst/>
                        </a:rPr>
                        <a:t> Children's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8268" y="1828800"/>
            <a:ext cx="8263464" cy="464819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592800" y="1379435"/>
            <a:ext cx="6529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Cardinal </a:t>
            </a:r>
            <a:r>
              <a:rPr lang="en-US" b="1" dirty="0" err="1" smtClean="0">
                <a:solidFill>
                  <a:schemeClr val="bg1"/>
                </a:solidFill>
              </a:rPr>
              <a:t>Glennon</a:t>
            </a:r>
            <a:r>
              <a:rPr lang="en-US" b="1" dirty="0" smtClean="0">
                <a:solidFill>
                  <a:schemeClr val="bg1"/>
                </a:solidFill>
              </a:rPr>
              <a:t> Children’s Hospital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717119" y="6192520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Courtesy of Christer Inc.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99"/>
                </a:solidFill>
              </a:rPr>
              <a:t>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22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09250" y="-59265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51052" y="1064567"/>
            <a:ext cx="652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Case Studies of Similar Projects Using IPD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734274"/>
              </p:ext>
            </p:extLst>
          </p:nvPr>
        </p:nvGraphicFramePr>
        <p:xfrm>
          <a:off x="9258301" y="1828800"/>
          <a:ext cx="8877299" cy="3104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838199"/>
                <a:gridCol w="914400"/>
                <a:gridCol w="838200"/>
                <a:gridCol w="1066800"/>
                <a:gridCol w="1219200"/>
                <a:gridCol w="838200"/>
                <a:gridCol w="876300"/>
              </a:tblGrid>
              <a:tr h="12662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Multi-Party 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dirty="0" smtClean="0"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Cardinal </a:t>
                      </a:r>
                      <a:r>
                        <a:rPr lang="en-US" sz="1600" dirty="0" err="1">
                          <a:effectLst/>
                        </a:rPr>
                        <a:t>Glennon</a:t>
                      </a:r>
                      <a:r>
                        <a:rPr lang="en-US" sz="1600" dirty="0">
                          <a:effectLst/>
                        </a:rPr>
                        <a:t> Children's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St. Clare Health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592800" y="1379435"/>
            <a:ext cx="6529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St. Clare Health Center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772" b="9702"/>
          <a:stretch/>
        </p:blipFill>
        <p:spPr>
          <a:xfrm>
            <a:off x="18669000" y="1752600"/>
            <a:ext cx="8259083" cy="48123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926800" y="6324600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Courtesy of Kwame Building Group.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99"/>
                </a:solidFill>
              </a:rPr>
              <a:t>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943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255"/>
          <a:stretch/>
        </p:blipFill>
        <p:spPr>
          <a:xfrm>
            <a:off x="18745200" y="1828801"/>
            <a:ext cx="8083549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09250" y="-59265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51052" y="1064567"/>
            <a:ext cx="652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Case Studies of Similar Projects Using IPD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894207"/>
              </p:ext>
            </p:extLst>
          </p:nvPr>
        </p:nvGraphicFramePr>
        <p:xfrm>
          <a:off x="9258301" y="1828800"/>
          <a:ext cx="8877299" cy="3647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838199"/>
                <a:gridCol w="914400"/>
                <a:gridCol w="838200"/>
                <a:gridCol w="1066800"/>
                <a:gridCol w="1219200"/>
                <a:gridCol w="838200"/>
                <a:gridCol w="876300"/>
              </a:tblGrid>
              <a:tr h="12662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Multi-Party 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dirty="0" smtClean="0"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Cardinal </a:t>
                      </a:r>
                      <a:r>
                        <a:rPr lang="en-US" sz="1600" dirty="0" err="1">
                          <a:effectLst/>
                        </a:rPr>
                        <a:t>Glennon</a:t>
                      </a:r>
                      <a:r>
                        <a:rPr lang="en-US" sz="1600" dirty="0">
                          <a:effectLst/>
                        </a:rPr>
                        <a:t> Children's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St. Clare Health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Encircle Health's Ambulatory Care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592800" y="1379435"/>
            <a:ext cx="6529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Encircle Health’s Ambulatory Care Center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98400" y="6245424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Courtesy of HGA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99"/>
                </a:solidFill>
              </a:rPr>
              <a:t>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55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8000"/>
              </a:schemeClr>
            </a:gs>
            <a:gs pos="81000">
              <a:schemeClr val="tx1">
                <a:lumMod val="79000"/>
                <a:lumOff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208" b="3112"/>
          <a:stretch/>
        </p:blipFill>
        <p:spPr>
          <a:xfrm>
            <a:off x="18592800" y="1752600"/>
            <a:ext cx="8464550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1010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AE Senior Thesis Project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Joshua Miller | Construction Management Option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business-schools.startclass.com/sites/default/files/618/media/images/Pennsylvania_State_University--University_Park_Smeal_3_390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6969"/>
          <a:stretch/>
        </p:blipFill>
        <p:spPr bwMode="auto">
          <a:xfrm>
            <a:off x="114300" y="114300"/>
            <a:ext cx="99485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09250" y="-59265"/>
            <a:ext cx="641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Analysis 1: Implementing an Integrated Project Delivery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1218" y="106002"/>
            <a:ext cx="531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Northeast Hospital Expansion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123 Medical Lane, USA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51052" y="1064567"/>
            <a:ext cx="652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</a:rPr>
              <a:t>Case Studies of Similar Projects Using IPD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2" name="Picture 4" descr="http://s3.amazonaws.com/smithgroup/projects/images/000/000/561/original/HolyCrossHospitalSilverSpringExpansion-1.jpg?13787404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99" y="106002"/>
            <a:ext cx="927101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025074"/>
              </p:ext>
            </p:extLst>
          </p:nvPr>
        </p:nvGraphicFramePr>
        <p:xfrm>
          <a:off x="9258301" y="1828800"/>
          <a:ext cx="8877299" cy="4029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/>
                <a:gridCol w="838199"/>
                <a:gridCol w="914400"/>
                <a:gridCol w="838200"/>
                <a:gridCol w="1066800"/>
                <a:gridCol w="1219200"/>
                <a:gridCol w="838200"/>
                <a:gridCol w="876300"/>
              </a:tblGrid>
              <a:tr h="12662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</a:rPr>
                        <a:t>Project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Multi-Party </a:t>
                      </a:r>
                      <a:r>
                        <a:rPr lang="en-US" sz="1600" dirty="0">
                          <a:effectLst/>
                        </a:rPr>
                        <a:t>c</a:t>
                      </a:r>
                      <a:r>
                        <a:rPr lang="en-US" sz="1600" dirty="0" smtClean="0">
                          <a:effectLst/>
                        </a:rPr>
                        <a:t>ontract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Liability </a:t>
                      </a:r>
                      <a:r>
                        <a:rPr lang="en-US" sz="1600" dirty="0" smtClean="0">
                          <a:effectLst/>
                        </a:rPr>
                        <a:t>Waivers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r>
                        <a:rPr lang="en-US" sz="1600" dirty="0" smtClean="0">
                          <a:effectLst/>
                        </a:rPr>
                        <a:t>/ Reward Pool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Integrated </a:t>
                      </a:r>
                      <a:r>
                        <a:rPr lang="en-US" sz="1600" dirty="0" smtClean="0">
                          <a:effectLst/>
                        </a:rPr>
                        <a:t>Team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dirty="0" smtClean="0">
                          <a:effectLst/>
                        </a:rPr>
                        <a:t>tructure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Early Involvement of </a:t>
                      </a:r>
                      <a:r>
                        <a:rPr lang="en-US" sz="1600" dirty="0" smtClean="0">
                          <a:effectLst/>
                        </a:rPr>
                        <a:t>Key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en-US" sz="1600" dirty="0" smtClean="0">
                          <a:effectLst/>
                        </a:rPr>
                        <a:t>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Co-location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Sharing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3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Cardinal </a:t>
                      </a:r>
                      <a:r>
                        <a:rPr lang="en-US" sz="1600" dirty="0" err="1">
                          <a:effectLst/>
                        </a:rPr>
                        <a:t>Glennon</a:t>
                      </a:r>
                      <a:r>
                        <a:rPr lang="en-US" sz="1600" dirty="0">
                          <a:effectLst/>
                        </a:rPr>
                        <a:t> Children's Hospital Expansion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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St. Clare Health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Encircle Health's Ambulatory Care Center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Cathedral Hill Hospital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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592800" y="1379435"/>
            <a:ext cx="6529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Cathedral Hill Hospital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98950" y="1676400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Courtesy of Smith Group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00" y="1064567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I.	Introduction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Project Background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Analysis Overview</a:t>
            </a:r>
          </a:p>
          <a:p>
            <a:r>
              <a:rPr lang="en-US" sz="1600" b="1" dirty="0" smtClean="0">
                <a:solidFill>
                  <a:srgbClr val="7598E5"/>
                </a:solidFill>
              </a:rPr>
              <a:t>II.	Analysis 1: Implementing an Integrated Project Delivery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Current Delivery Method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99"/>
                </a:solidFill>
              </a:rPr>
              <a:t>Case Studies of Similar Projects Using IPD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	</a:t>
            </a:r>
            <a:r>
              <a:rPr lang="en-US" sz="1600" dirty="0" smtClean="0">
                <a:solidFill>
                  <a:srgbClr val="FFFFFF"/>
                </a:solidFill>
              </a:rPr>
              <a:t>Suggested Methods for Implementation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III.	Analysis 2: Patient Room Re-Design for Shared Wet Wall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Existing/Proposed Patient Room Layout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Mechanical Breadth: Piping Re-Sizing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IV.	Analysis 3: SIPS Utilization for Patient Floors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Original Crew Sizes &amp; Proposed Work Zones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	Workflow Balancing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dirty="0" smtClean="0">
                <a:solidFill>
                  <a:srgbClr val="FFFFFF"/>
                </a:solidFill>
              </a:rPr>
              <a:t>Cost and Schedule Impact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V.	Conclusions &amp; Recommendations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VI.	Acknowledgements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87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5050</TotalTime>
  <Words>2198</Words>
  <Application>Microsoft Office PowerPoint</Application>
  <PresentationFormat>Custom</PresentationFormat>
  <Paragraphs>1317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Adobe Fan Heiti Std B</vt:lpstr>
      <vt:lpstr>MS Mincho</vt:lpstr>
      <vt:lpstr>Arial</vt:lpstr>
      <vt:lpstr>Calibri</vt:lpstr>
      <vt:lpstr>Cambria</vt:lpstr>
      <vt:lpstr>Times New Roman</vt:lpstr>
      <vt:lpstr>Wingdings 2</vt:lpstr>
      <vt:lpstr>Zapf Dingbats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Joshua A Miller</cp:lastModifiedBy>
  <cp:revision>208</cp:revision>
  <cp:lastPrinted>2015-04-13T16:58:21Z</cp:lastPrinted>
  <dcterms:created xsi:type="dcterms:W3CDTF">2006-11-29T18:17:25Z</dcterms:created>
  <dcterms:modified xsi:type="dcterms:W3CDTF">2015-04-13T17:02:38Z</dcterms:modified>
</cp:coreProperties>
</file>